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80" r:id="rId2"/>
    <p:sldId id="296" r:id="rId3"/>
    <p:sldId id="281" r:id="rId4"/>
    <p:sldId id="297" r:id="rId5"/>
    <p:sldId id="295" r:id="rId6"/>
    <p:sldId id="293" r:id="rId7"/>
    <p:sldId id="298" r:id="rId8"/>
    <p:sldId id="286" r:id="rId9"/>
    <p:sldId id="299" r:id="rId10"/>
    <p:sldId id="292" r:id="rId11"/>
    <p:sldId id="294" r:id="rId12"/>
    <p:sldId id="300" r:id="rId13"/>
    <p:sldId id="302" r:id="rId14"/>
    <p:sldId id="303" r:id="rId15"/>
    <p:sldId id="30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FFF"/>
    <a:srgbClr val="EFEFFF"/>
    <a:srgbClr val="E5E5FF"/>
    <a:srgbClr val="FFFFFF"/>
    <a:srgbClr val="EB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507" autoAdjust="0"/>
  </p:normalViewPr>
  <p:slideViewPr>
    <p:cSldViewPr>
      <p:cViewPr varScale="1">
        <p:scale>
          <a:sx n="55" d="100"/>
          <a:sy n="55" d="100"/>
        </p:scale>
        <p:origin x="-18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E9DEA-2593-4E16-9BA8-32ED4312D650}" type="datetimeFigureOut">
              <a:rPr lang="ru-RU" smtClean="0"/>
              <a:pPr/>
              <a:t>05.05.2020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C09B-9B5D-4426-9E97-067579FEE899}" type="slidenum">
              <a:rPr lang="ru-RU" smtClean="0"/>
              <a:pPr/>
              <a:t>‹#›</a:t>
            </a:fld>
            <a:endParaRPr lang="ru-RU"/>
          </a:p>
        </p:txBody>
      </p:sp>
    </p:spTree>
    <p:extLst>
      <p:ext uri="{BB962C8B-B14F-4D97-AF65-F5344CB8AC3E}">
        <p14:creationId xmlns:p14="http://schemas.microsoft.com/office/powerpoint/2010/main" val="896581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36"/>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1pPr>
            <a:lvl2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2pPr>
            <a:lvl3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3pPr>
            <a:lvl4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4pPr>
            <a:lvl5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5pPr>
            <a:lvl6pPr marL="2304128" indent="-209466" defTabSz="411660" eaLnBrk="0" fontAlgn="base" hangingPunct="0">
              <a:lnSpc>
                <a:spcPct val="93000"/>
              </a:lnSpc>
              <a:spcBef>
                <a:spcPct val="0"/>
              </a:spcBef>
              <a:spcAft>
                <a:spcPct val="0"/>
              </a:spcAft>
              <a:buClr>
                <a:srgbClr val="000000"/>
              </a:buClr>
              <a:buSzPct val="100000"/>
              <a:buFont typeface="Times New Roman" pitchFamily="16" charset="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6pPr>
            <a:lvl7pPr marL="2723060" indent="-209466" defTabSz="411660" eaLnBrk="0" fontAlgn="base" hangingPunct="0">
              <a:lnSpc>
                <a:spcPct val="93000"/>
              </a:lnSpc>
              <a:spcBef>
                <a:spcPct val="0"/>
              </a:spcBef>
              <a:spcAft>
                <a:spcPct val="0"/>
              </a:spcAft>
              <a:buClr>
                <a:srgbClr val="000000"/>
              </a:buClr>
              <a:buSzPct val="100000"/>
              <a:buFont typeface="Times New Roman" pitchFamily="16" charset="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7pPr>
            <a:lvl8pPr marL="3141993" indent="-209466" defTabSz="411660" eaLnBrk="0" fontAlgn="base" hangingPunct="0">
              <a:lnSpc>
                <a:spcPct val="93000"/>
              </a:lnSpc>
              <a:spcBef>
                <a:spcPct val="0"/>
              </a:spcBef>
              <a:spcAft>
                <a:spcPct val="0"/>
              </a:spcAft>
              <a:buClr>
                <a:srgbClr val="000000"/>
              </a:buClr>
              <a:buSzPct val="100000"/>
              <a:buFont typeface="Times New Roman" pitchFamily="16" charset="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8pPr>
            <a:lvl9pPr marL="3560925" indent="-209466" defTabSz="411660" eaLnBrk="0" fontAlgn="base" hangingPunct="0">
              <a:lnSpc>
                <a:spcPct val="93000"/>
              </a:lnSpc>
              <a:spcBef>
                <a:spcPct val="0"/>
              </a:spcBef>
              <a:spcAft>
                <a:spcPct val="0"/>
              </a:spcAft>
              <a:buClr>
                <a:srgbClr val="000000"/>
              </a:buClr>
              <a:buSzPct val="100000"/>
              <a:buFont typeface="Times New Roman" pitchFamily="16" charset="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9pPr>
          </a:lstStyle>
          <a:p>
            <a:pPr eaLnBrk="1"/>
            <a:fld id="{D55FEDD1-5C2F-41CE-83CB-674FAD7B641A}" type="slidenum">
              <a:rPr lang="ru-RU" altLang="ru-RU" smtClean="0">
                <a:solidFill>
                  <a:srgbClr val="000000"/>
                </a:solidFill>
                <a:latin typeface="Times New Roman" pitchFamily="16" charset="0"/>
              </a:rPr>
              <a:pPr eaLnBrk="1"/>
              <a:t>1</a:t>
            </a:fld>
            <a:endParaRPr lang="ru-RU" altLang="ru-RU" dirty="0" smtClean="0">
              <a:solidFill>
                <a:srgbClr val="000000"/>
              </a:solidFill>
              <a:latin typeface="Times New Roman" pitchFamily="16" charset="0"/>
            </a:endParaRPr>
          </a:p>
        </p:txBody>
      </p:sp>
      <p:sp>
        <p:nvSpPr>
          <p:cNvPr id="24579" name="Text Box 1"/>
          <p:cNvSpPr txBox="1">
            <a:spLocks noChangeArrowheads="1"/>
          </p:cNvSpPr>
          <p:nvPr/>
        </p:nvSpPr>
        <p:spPr bwMode="auto">
          <a:xfrm>
            <a:off x="3881208" y="8685105"/>
            <a:ext cx="2936468" cy="419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r" defTabSz="448843" eaLnBrk="1" fontAlgn="base" hangingPunct="0">
              <a:lnSpc>
                <a:spcPct val="95000"/>
              </a:lnSpc>
              <a:spcBef>
                <a:spcPct val="0"/>
              </a:spcBef>
              <a:spcAft>
                <a:spcPct val="0"/>
              </a:spcAft>
              <a:buSzPct val="100000"/>
            </a:pPr>
            <a:fld id="{828AF03F-C0A3-4C1E-8BFF-DB80692974A0}" type="slidenum">
              <a:rPr lang="ru-RU" altLang="ru-RU" sz="1300">
                <a:solidFill>
                  <a:srgbClr val="000000"/>
                </a:solidFill>
                <a:latin typeface="Times New Roman" pitchFamily="16" charset="0"/>
                <a:cs typeface="Segoe UI" charset="0"/>
              </a:rPr>
              <a:pPr algn="r" defTabSz="448843" eaLnBrk="1" fontAlgn="base" hangingPunct="0">
                <a:lnSpc>
                  <a:spcPct val="95000"/>
                </a:lnSpc>
                <a:spcBef>
                  <a:spcPct val="0"/>
                </a:spcBef>
                <a:spcAft>
                  <a:spcPct val="0"/>
                </a:spcAft>
                <a:buSzPct val="100000"/>
              </a:pPr>
              <a:t>1</a:t>
            </a:fld>
            <a:endParaRPr lang="ru-RU" altLang="ru-RU" sz="1300" dirty="0">
              <a:solidFill>
                <a:srgbClr val="000000"/>
              </a:solidFill>
              <a:latin typeface="Times New Roman" pitchFamily="16" charset="0"/>
              <a:cs typeface="Segoe UI" charset="0"/>
            </a:endParaRPr>
          </a:p>
        </p:txBody>
      </p:sp>
      <p:sp>
        <p:nvSpPr>
          <p:cNvPr id="24580" name="Text Box 2"/>
          <p:cNvSpPr txBox="1">
            <a:spLocks noChangeArrowheads="1"/>
          </p:cNvSpPr>
          <p:nvPr/>
        </p:nvSpPr>
        <p:spPr bwMode="auto">
          <a:xfrm>
            <a:off x="3881212" y="8685103"/>
            <a:ext cx="2945109" cy="42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r" defTabSz="448843" eaLnBrk="1" fontAlgn="base" hangingPunct="0">
              <a:lnSpc>
                <a:spcPct val="95000"/>
              </a:lnSpc>
              <a:spcBef>
                <a:spcPct val="0"/>
              </a:spcBef>
              <a:spcAft>
                <a:spcPct val="0"/>
              </a:spcAft>
              <a:buSzPct val="100000"/>
            </a:pPr>
            <a:fld id="{690FC191-8027-4875-B245-B7918DB6E8B7}" type="slidenum">
              <a:rPr lang="ru-RU" altLang="ru-RU" sz="1300">
                <a:solidFill>
                  <a:srgbClr val="000000"/>
                </a:solidFill>
                <a:latin typeface="Times New Roman" pitchFamily="16" charset="0"/>
                <a:cs typeface="Segoe UI" charset="0"/>
              </a:rPr>
              <a:pPr algn="r" defTabSz="448843" eaLnBrk="1" fontAlgn="base" hangingPunct="0">
                <a:lnSpc>
                  <a:spcPct val="95000"/>
                </a:lnSpc>
                <a:spcBef>
                  <a:spcPct val="0"/>
                </a:spcBef>
                <a:spcAft>
                  <a:spcPct val="0"/>
                </a:spcAft>
                <a:buSzPct val="100000"/>
              </a:pPr>
              <a:t>1</a:t>
            </a:fld>
            <a:endParaRPr lang="ru-RU" altLang="ru-RU" sz="1300" dirty="0">
              <a:solidFill>
                <a:srgbClr val="000000"/>
              </a:solidFill>
              <a:latin typeface="Times New Roman" pitchFamily="16" charset="0"/>
              <a:cs typeface="Segoe UI" charset="0"/>
            </a:endParaRPr>
          </a:p>
        </p:txBody>
      </p:sp>
      <p:sp>
        <p:nvSpPr>
          <p:cNvPr id="24581" name="Rectangle 3"/>
          <p:cNvSpPr>
            <a:spLocks noGrp="1" noRot="1" noChangeAspect="1" noChangeArrowheads="1" noTextEdit="1"/>
          </p:cNvSpPr>
          <p:nvPr>
            <p:ph type="sldImg"/>
          </p:nvPr>
        </p:nvSpPr>
        <p:spPr>
          <a:xfrm>
            <a:off x="1141413" y="693738"/>
            <a:ext cx="4573587" cy="3429000"/>
          </a:xfrm>
          <a:solidFill>
            <a:srgbClr val="FFFFFF"/>
          </a:solidFill>
          <a:ln>
            <a:solidFill>
              <a:srgbClr val="000000"/>
            </a:solidFill>
            <a:miter lim="800000"/>
            <a:headEnd/>
            <a:tailEnd/>
          </a:ln>
        </p:spPr>
      </p:sp>
      <p:sp>
        <p:nvSpPr>
          <p:cNvPr id="24582" name="Text Box 4"/>
          <p:cNvSpPr txBox="1">
            <a:spLocks noChangeArrowheads="1"/>
          </p:cNvSpPr>
          <p:nvPr/>
        </p:nvSpPr>
        <p:spPr bwMode="auto">
          <a:xfrm>
            <a:off x="685513" y="4343232"/>
            <a:ext cx="5486976" cy="4115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3786" tIns="41893" rIns="83786" bIns="41893" anchor="ctr"/>
          <a:lstStyle/>
          <a:p>
            <a:pPr defTabSz="448843" fontAlgn="base" hangingPunct="0">
              <a:lnSpc>
                <a:spcPct val="93000"/>
              </a:lnSpc>
              <a:spcBef>
                <a:spcPct val="0"/>
              </a:spcBef>
              <a:spcAft>
                <a:spcPct val="0"/>
              </a:spcAft>
              <a:buClr>
                <a:srgbClr val="000000"/>
              </a:buClr>
              <a:buSzPct val="100000"/>
              <a:buFont typeface="Times New Roman" pitchFamily="16" charset="0"/>
              <a:buNone/>
            </a:pPr>
            <a:endParaRPr lang="ru-RU" altLang="ru-RU" dirty="0">
              <a:solidFill>
                <a:prstClr val="white"/>
              </a:solidFill>
              <a:latin typeface="Arial" charset="0"/>
              <a:ea typeface="Microsoft YaHei" charset="-122"/>
              <a:cs typeface="Arial" charset="0"/>
            </a:endParaRPr>
          </a:p>
        </p:txBody>
      </p:sp>
      <p:sp>
        <p:nvSpPr>
          <p:cNvPr id="24583" name="Заметки 6"/>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smtClean="0">
                <a:solidFill>
                  <a:schemeClr val="tx1"/>
                </a:solidFill>
                <a:effectLst/>
                <a:latin typeface="+mn-lt"/>
                <a:ea typeface="+mn-ea"/>
                <a:cs typeface="+mn-cs"/>
              </a:rPr>
              <a:t>Добрый день, ребята! </a:t>
            </a:r>
          </a:p>
          <a:p>
            <a:r>
              <a:rPr lang="en-US" sz="1200" kern="1200" dirty="0" smtClean="0">
                <a:solidFill>
                  <a:schemeClr val="tx1"/>
                </a:solidFill>
                <a:effectLst/>
                <a:latin typeface="+mn-lt"/>
                <a:ea typeface="+mn-ea"/>
                <a:cs typeface="+mn-cs"/>
              </a:rPr>
              <a:t>C</a:t>
            </a:r>
            <a:r>
              <a:rPr lang="ru-RU" sz="1200" kern="1200" dirty="0" err="1" smtClean="0">
                <a:solidFill>
                  <a:schemeClr val="tx1"/>
                </a:solidFill>
                <a:effectLst/>
                <a:latin typeface="+mn-lt"/>
                <a:ea typeface="+mn-ea"/>
                <a:cs typeface="+mn-cs"/>
              </a:rPr>
              <a:t>егодня</a:t>
            </a:r>
            <a:r>
              <a:rPr lang="ru-RU" sz="1200" kern="1200" dirty="0" smtClean="0">
                <a:solidFill>
                  <a:schemeClr val="tx1"/>
                </a:solidFill>
                <a:effectLst/>
                <a:latin typeface="+mn-lt"/>
                <a:ea typeface="+mn-ea"/>
                <a:cs typeface="+mn-cs"/>
              </a:rPr>
              <a:t> наш урок, я хочу начать с небольшого стихотворения:</a:t>
            </a:r>
          </a:p>
          <a:p>
            <a:pPr eaLnBrk="0" fontAlgn="base" hangingPunct="0"/>
            <a:endParaRPr lang="ru-RU"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624715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В годы войны республика трижды получила переходящее Красное знамя государственного комитета обороны. 54 тыс. фронтовиков отмечены орденами и медалями. Свыше 70 тысяч воинов удостоены звания Героя Советского Союза. 16 тыс. – полные кавалеры ордена Славы. Медалью «За взятие Берлина» награждены 3261 человек. Более 120 тысяч человек награждены медалью «За доблестный труд в Великой Отечественной войне 1941-1945 гг.» из них почти 9 тысяч </a:t>
            </a:r>
            <a:r>
              <a:rPr lang="ru-RU" sz="1200" kern="1200" dirty="0" err="1" smtClean="0">
                <a:solidFill>
                  <a:schemeClr val="tx1"/>
                </a:solidFill>
                <a:latin typeface="+mn-lt"/>
                <a:ea typeface="+mn-ea"/>
                <a:cs typeface="+mn-cs"/>
              </a:rPr>
              <a:t>чебоксарцев</a:t>
            </a:r>
            <a:r>
              <a:rPr lang="ru-RU" sz="1200" kern="1200" dirty="0" smtClean="0">
                <a:solidFill>
                  <a:schemeClr val="tx1"/>
                </a:solidFill>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F3D9C09B-9B5D-4426-9E97-067579FEE899}" type="slidenum">
              <a:rPr lang="ru-RU" smtClean="0"/>
              <a:pPr/>
              <a:t>10</a:t>
            </a:fld>
            <a:endParaRPr lang="ru-RU"/>
          </a:p>
        </p:txBody>
      </p:sp>
    </p:spTree>
    <p:extLst>
      <p:ext uri="{BB962C8B-B14F-4D97-AF65-F5344CB8AC3E}">
        <p14:creationId xmlns:p14="http://schemas.microsoft.com/office/powerpoint/2010/main" val="2860331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Говоря о героизме народа в годы войны, особенно хочется сказать о трудовых подвигах женщин. Именно они, вынесли на своих плечах основную тяжесть работ на фабриках и заводах. Вместо уходящих в действующую армию мужчин заняли их рабочие места. Так, на электроаппаратном заводе весной 1944 г. из 26 бригад было 24 женских. Среди работников электроаппаратного завода в конце войны женщин насчитывалось 61%, Чапаевского завода - 73%, на предприятиях текстильной промышленности — около 90% .</a:t>
            </a:r>
          </a:p>
          <a:p>
            <a:endParaRPr lang="ru-RU" dirty="0"/>
          </a:p>
        </p:txBody>
      </p:sp>
      <p:sp>
        <p:nvSpPr>
          <p:cNvPr id="4" name="Номер слайда 3"/>
          <p:cNvSpPr>
            <a:spLocks noGrp="1"/>
          </p:cNvSpPr>
          <p:nvPr>
            <p:ph type="sldNum" sz="quarter" idx="10"/>
          </p:nvPr>
        </p:nvSpPr>
        <p:spPr/>
        <p:txBody>
          <a:bodyPr/>
          <a:lstStyle/>
          <a:p>
            <a:fld id="{F3D9C09B-9B5D-4426-9E97-067579FEE899}" type="slidenum">
              <a:rPr lang="ru-RU" smtClean="0"/>
              <a:pPr/>
              <a:t>11</a:t>
            </a:fld>
            <a:endParaRPr lang="ru-RU"/>
          </a:p>
        </p:txBody>
      </p:sp>
    </p:spTree>
    <p:extLst>
      <p:ext uri="{BB962C8B-B14F-4D97-AF65-F5344CB8AC3E}">
        <p14:creationId xmlns:p14="http://schemas.microsoft.com/office/powerpoint/2010/main" val="2043100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effectLst/>
                <a:latin typeface="+mn-lt"/>
                <a:ea typeface="+mn-ea"/>
                <a:cs typeface="+mn-cs"/>
              </a:rPr>
              <a:t>В нашем городе есть ещё одна известная улица, названная в честь Героя Советского Союза, это улица </a:t>
            </a:r>
            <a:r>
              <a:rPr lang="ru-RU" sz="1200" kern="1200" dirty="0" err="1" smtClean="0">
                <a:solidFill>
                  <a:schemeClr val="tx1"/>
                </a:solidFill>
                <a:effectLst/>
                <a:latin typeface="+mn-lt"/>
                <a:ea typeface="+mn-ea"/>
                <a:cs typeface="+mn-cs"/>
              </a:rPr>
              <a:t>Урукова</a:t>
            </a:r>
            <a:r>
              <a:rPr lang="ru-RU" sz="1200" kern="1200" dirty="0" smtClean="0">
                <a:solidFill>
                  <a:schemeClr val="tx1"/>
                </a:solidFill>
                <a:effectLst/>
                <a:latin typeface="+mn-lt"/>
                <a:ea typeface="+mn-ea"/>
                <a:cs typeface="+mn-cs"/>
              </a:rPr>
              <a:t>.</a:t>
            </a:r>
          </a:p>
          <a:p>
            <a:endParaRPr lang="ru-RU" dirty="0"/>
          </a:p>
        </p:txBody>
      </p:sp>
      <p:sp>
        <p:nvSpPr>
          <p:cNvPr id="4" name="Номер слайда 3"/>
          <p:cNvSpPr>
            <a:spLocks noGrp="1"/>
          </p:cNvSpPr>
          <p:nvPr>
            <p:ph type="sldNum" sz="quarter" idx="10"/>
          </p:nvPr>
        </p:nvSpPr>
        <p:spPr/>
        <p:txBody>
          <a:bodyPr/>
          <a:lstStyle/>
          <a:p>
            <a:fld id="{F3D9C09B-9B5D-4426-9E97-067579FEE899}" type="slidenum">
              <a:rPr lang="ru-RU" smtClean="0"/>
              <a:pPr/>
              <a:t>12</a:t>
            </a:fld>
            <a:endParaRPr lang="ru-RU"/>
          </a:p>
        </p:txBody>
      </p:sp>
    </p:spTree>
    <p:extLst>
      <p:ext uri="{BB962C8B-B14F-4D97-AF65-F5344CB8AC3E}">
        <p14:creationId xmlns:p14="http://schemas.microsoft.com/office/powerpoint/2010/main" val="1321357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effectLst/>
                <a:latin typeface="+mn-lt"/>
                <a:ea typeface="+mn-ea"/>
                <a:cs typeface="+mn-cs"/>
              </a:rPr>
              <a:t>Говоря о Чебоксарах в годы Великой Отечественной войны, нельзя не вспомнить 11 Героев Советского Союза, которые являются уроженцами и жителями города Чебоксары. Это Афанасьев Михаил Николаевич, Боголюбов Александр Николаевич, Винокуров Вячеслав Петрович, Герасимов Иван Николаевич, Захаров Николай Сергеевич, Карпеев Михаил Поликарпович , Кочетов Александр Васильевич, Паршин Григорий Михайлович, Чухреев Николай Максимович, Орлов Федот Никитич, Шестаков Максим Кузьмич</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3D9C09B-9B5D-4426-9E97-067579FEE899}" type="slidenum">
              <a:rPr lang="ru-RU" smtClean="0"/>
              <a:pPr/>
              <a:t>13</a:t>
            </a:fld>
            <a:endParaRPr lang="ru-RU"/>
          </a:p>
        </p:txBody>
      </p:sp>
    </p:spTree>
    <p:extLst>
      <p:ext uri="{BB962C8B-B14F-4D97-AF65-F5344CB8AC3E}">
        <p14:creationId xmlns:p14="http://schemas.microsoft.com/office/powerpoint/2010/main" val="289289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smtClean="0">
                <a:latin typeface="Times New Roman" panose="02020603050405020304" pitchFamily="18" charset="0"/>
                <a:cs typeface="Times New Roman" panose="02020603050405020304" pitchFamily="18" charset="0"/>
              </a:rPr>
              <a:t>Пока мы помним эти события, живы все солдаты, отдавшие жизнь за мир на нашей земле. Вечная им память! </a:t>
            </a:r>
          </a:p>
          <a:p>
            <a:endParaRPr lang="ru-RU" dirty="0"/>
          </a:p>
        </p:txBody>
      </p:sp>
      <p:sp>
        <p:nvSpPr>
          <p:cNvPr id="4" name="Номер слайда 3"/>
          <p:cNvSpPr>
            <a:spLocks noGrp="1"/>
          </p:cNvSpPr>
          <p:nvPr>
            <p:ph type="sldNum" sz="quarter" idx="10"/>
          </p:nvPr>
        </p:nvSpPr>
        <p:spPr/>
        <p:txBody>
          <a:bodyPr/>
          <a:lstStyle/>
          <a:p>
            <a:fld id="{F3D9C09B-9B5D-4426-9E97-067579FEE899}" type="slidenum">
              <a:rPr lang="ru-RU" smtClean="0"/>
              <a:pPr/>
              <a:t>14</a:t>
            </a:fld>
            <a:endParaRPr lang="ru-RU"/>
          </a:p>
        </p:txBody>
      </p:sp>
    </p:spTree>
    <p:extLst>
      <p:ext uri="{BB962C8B-B14F-4D97-AF65-F5344CB8AC3E}">
        <p14:creationId xmlns:p14="http://schemas.microsoft.com/office/powerpoint/2010/main" val="3079693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Война явилась тяжелым испытанием для нашего народа. Жители Чувашии и города Чебоксар достойно выполнили свой долг на фронте и в тылу, внесли заметный вклад в победу</a:t>
            </a:r>
            <a:endParaRPr lang="ru-RU" dirty="0"/>
          </a:p>
        </p:txBody>
      </p:sp>
      <p:sp>
        <p:nvSpPr>
          <p:cNvPr id="4" name="Номер слайда 3"/>
          <p:cNvSpPr>
            <a:spLocks noGrp="1"/>
          </p:cNvSpPr>
          <p:nvPr>
            <p:ph type="sldNum" sz="quarter" idx="10"/>
          </p:nvPr>
        </p:nvSpPr>
        <p:spPr/>
        <p:txBody>
          <a:bodyPr/>
          <a:lstStyle/>
          <a:p>
            <a:fld id="{F3D9C09B-9B5D-4426-9E97-067579FEE899}" type="slidenum">
              <a:rPr lang="ru-RU" smtClean="0"/>
              <a:pPr/>
              <a:t>15</a:t>
            </a:fld>
            <a:endParaRPr lang="ru-RU"/>
          </a:p>
        </p:txBody>
      </p:sp>
    </p:spTree>
    <p:extLst>
      <p:ext uri="{BB962C8B-B14F-4D97-AF65-F5344CB8AC3E}">
        <p14:creationId xmlns:p14="http://schemas.microsoft.com/office/powerpoint/2010/main" val="4263542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36"/>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1pPr>
            <a:lvl2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2pPr>
            <a:lvl3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3pPr>
            <a:lvl4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4pPr>
            <a:lvl5pPr eaLnBrk="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5pPr>
            <a:lvl6pPr marL="2304128" indent="-209466" defTabSz="411660" eaLnBrk="0" fontAlgn="base" hangingPunct="0">
              <a:lnSpc>
                <a:spcPct val="93000"/>
              </a:lnSpc>
              <a:spcBef>
                <a:spcPct val="0"/>
              </a:spcBef>
              <a:spcAft>
                <a:spcPct val="0"/>
              </a:spcAft>
              <a:buClr>
                <a:srgbClr val="000000"/>
              </a:buClr>
              <a:buSzPct val="100000"/>
              <a:buFont typeface="Times New Roman" pitchFamily="16" charset="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6pPr>
            <a:lvl7pPr marL="2723060" indent="-209466" defTabSz="411660" eaLnBrk="0" fontAlgn="base" hangingPunct="0">
              <a:lnSpc>
                <a:spcPct val="93000"/>
              </a:lnSpc>
              <a:spcBef>
                <a:spcPct val="0"/>
              </a:spcBef>
              <a:spcAft>
                <a:spcPct val="0"/>
              </a:spcAft>
              <a:buClr>
                <a:srgbClr val="000000"/>
              </a:buClr>
              <a:buSzPct val="100000"/>
              <a:buFont typeface="Times New Roman" pitchFamily="16" charset="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7pPr>
            <a:lvl8pPr marL="3141993" indent="-209466" defTabSz="411660" eaLnBrk="0" fontAlgn="base" hangingPunct="0">
              <a:lnSpc>
                <a:spcPct val="93000"/>
              </a:lnSpc>
              <a:spcBef>
                <a:spcPct val="0"/>
              </a:spcBef>
              <a:spcAft>
                <a:spcPct val="0"/>
              </a:spcAft>
              <a:buClr>
                <a:srgbClr val="000000"/>
              </a:buClr>
              <a:buSzPct val="100000"/>
              <a:buFont typeface="Times New Roman" pitchFamily="16" charset="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8pPr>
            <a:lvl9pPr marL="3560925" indent="-209466" defTabSz="411660" eaLnBrk="0" fontAlgn="base" hangingPunct="0">
              <a:lnSpc>
                <a:spcPct val="93000"/>
              </a:lnSpc>
              <a:spcBef>
                <a:spcPct val="0"/>
              </a:spcBef>
              <a:spcAft>
                <a:spcPct val="0"/>
              </a:spcAft>
              <a:buClr>
                <a:srgbClr val="000000"/>
              </a:buClr>
              <a:buSzPct val="100000"/>
              <a:buFont typeface="Times New Roman" pitchFamily="16" charset="0"/>
              <a:tabLst>
                <a:tab pos="0" algn="l"/>
                <a:tab pos="410205" algn="l"/>
                <a:tab pos="821864" algn="l"/>
                <a:tab pos="1233523" algn="l"/>
                <a:tab pos="1645183" algn="l"/>
                <a:tab pos="2056842" algn="l"/>
                <a:tab pos="2468501" algn="l"/>
                <a:tab pos="2880160" algn="l"/>
                <a:tab pos="3291820" algn="l"/>
                <a:tab pos="3703478" algn="l"/>
                <a:tab pos="4115138" algn="l"/>
                <a:tab pos="4526797" algn="l"/>
                <a:tab pos="4938457" algn="l"/>
                <a:tab pos="5350115" algn="l"/>
                <a:tab pos="5761775" algn="l"/>
                <a:tab pos="6173434" algn="l"/>
                <a:tab pos="6585093" algn="l"/>
                <a:tab pos="6996752" algn="l"/>
                <a:tab pos="7408412" algn="l"/>
                <a:tab pos="7820071" algn="l"/>
                <a:tab pos="8231730" algn="l"/>
              </a:tabLst>
              <a:defRPr>
                <a:solidFill>
                  <a:schemeClr val="bg1"/>
                </a:solidFill>
                <a:latin typeface="Arial" charset="0"/>
                <a:ea typeface="Microsoft YaHei" charset="-122"/>
              </a:defRPr>
            </a:lvl9pPr>
          </a:lstStyle>
          <a:p>
            <a:pPr eaLnBrk="1"/>
            <a:fld id="{D55FEDD1-5C2F-41CE-83CB-674FAD7B641A}" type="slidenum">
              <a:rPr lang="ru-RU" altLang="ru-RU" smtClean="0">
                <a:solidFill>
                  <a:srgbClr val="000000"/>
                </a:solidFill>
                <a:latin typeface="Times New Roman" pitchFamily="16" charset="0"/>
              </a:rPr>
              <a:pPr eaLnBrk="1"/>
              <a:t>2</a:t>
            </a:fld>
            <a:endParaRPr lang="ru-RU" altLang="ru-RU" dirty="0" smtClean="0">
              <a:solidFill>
                <a:srgbClr val="000000"/>
              </a:solidFill>
              <a:latin typeface="Times New Roman" pitchFamily="16" charset="0"/>
            </a:endParaRPr>
          </a:p>
        </p:txBody>
      </p:sp>
      <p:sp>
        <p:nvSpPr>
          <p:cNvPr id="24579" name="Text Box 1"/>
          <p:cNvSpPr txBox="1">
            <a:spLocks noChangeArrowheads="1"/>
          </p:cNvSpPr>
          <p:nvPr/>
        </p:nvSpPr>
        <p:spPr bwMode="auto">
          <a:xfrm>
            <a:off x="3881208" y="8685105"/>
            <a:ext cx="2936468" cy="419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r" defTabSz="448843" eaLnBrk="1" fontAlgn="base" hangingPunct="0">
              <a:lnSpc>
                <a:spcPct val="95000"/>
              </a:lnSpc>
              <a:spcBef>
                <a:spcPct val="0"/>
              </a:spcBef>
              <a:spcAft>
                <a:spcPct val="0"/>
              </a:spcAft>
              <a:buSzPct val="100000"/>
            </a:pPr>
            <a:fld id="{828AF03F-C0A3-4C1E-8BFF-DB80692974A0}" type="slidenum">
              <a:rPr lang="ru-RU" altLang="ru-RU" sz="1300">
                <a:solidFill>
                  <a:srgbClr val="000000"/>
                </a:solidFill>
                <a:latin typeface="Times New Roman" pitchFamily="16" charset="0"/>
                <a:cs typeface="Segoe UI" charset="0"/>
              </a:rPr>
              <a:pPr algn="r" defTabSz="448843" eaLnBrk="1" fontAlgn="base" hangingPunct="0">
                <a:lnSpc>
                  <a:spcPct val="95000"/>
                </a:lnSpc>
                <a:spcBef>
                  <a:spcPct val="0"/>
                </a:spcBef>
                <a:spcAft>
                  <a:spcPct val="0"/>
                </a:spcAft>
                <a:buSzPct val="100000"/>
              </a:pPr>
              <a:t>2</a:t>
            </a:fld>
            <a:endParaRPr lang="ru-RU" altLang="ru-RU" sz="1300" dirty="0">
              <a:solidFill>
                <a:srgbClr val="000000"/>
              </a:solidFill>
              <a:latin typeface="Times New Roman" pitchFamily="16" charset="0"/>
              <a:cs typeface="Segoe UI" charset="0"/>
            </a:endParaRPr>
          </a:p>
        </p:txBody>
      </p:sp>
      <p:sp>
        <p:nvSpPr>
          <p:cNvPr id="24580" name="Text Box 2"/>
          <p:cNvSpPr txBox="1">
            <a:spLocks noChangeArrowheads="1"/>
          </p:cNvSpPr>
          <p:nvPr/>
        </p:nvSpPr>
        <p:spPr bwMode="auto">
          <a:xfrm>
            <a:off x="3881212" y="8685103"/>
            <a:ext cx="2945109" cy="42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r" defTabSz="448843" eaLnBrk="1" fontAlgn="base" hangingPunct="0">
              <a:lnSpc>
                <a:spcPct val="95000"/>
              </a:lnSpc>
              <a:spcBef>
                <a:spcPct val="0"/>
              </a:spcBef>
              <a:spcAft>
                <a:spcPct val="0"/>
              </a:spcAft>
              <a:buSzPct val="100000"/>
            </a:pPr>
            <a:fld id="{690FC191-8027-4875-B245-B7918DB6E8B7}" type="slidenum">
              <a:rPr lang="ru-RU" altLang="ru-RU" sz="1300">
                <a:solidFill>
                  <a:srgbClr val="000000"/>
                </a:solidFill>
                <a:latin typeface="Times New Roman" pitchFamily="16" charset="0"/>
                <a:cs typeface="Segoe UI" charset="0"/>
              </a:rPr>
              <a:pPr algn="r" defTabSz="448843" eaLnBrk="1" fontAlgn="base" hangingPunct="0">
                <a:lnSpc>
                  <a:spcPct val="95000"/>
                </a:lnSpc>
                <a:spcBef>
                  <a:spcPct val="0"/>
                </a:spcBef>
                <a:spcAft>
                  <a:spcPct val="0"/>
                </a:spcAft>
                <a:buSzPct val="100000"/>
              </a:pPr>
              <a:t>2</a:t>
            </a:fld>
            <a:endParaRPr lang="ru-RU" altLang="ru-RU" sz="1300" dirty="0">
              <a:solidFill>
                <a:srgbClr val="000000"/>
              </a:solidFill>
              <a:latin typeface="Times New Roman" pitchFamily="16" charset="0"/>
              <a:cs typeface="Segoe UI" charset="0"/>
            </a:endParaRPr>
          </a:p>
        </p:txBody>
      </p:sp>
      <p:sp>
        <p:nvSpPr>
          <p:cNvPr id="24581" name="Rectangle 3"/>
          <p:cNvSpPr>
            <a:spLocks noGrp="1" noRot="1" noChangeAspect="1" noChangeArrowheads="1" noTextEdit="1"/>
          </p:cNvSpPr>
          <p:nvPr>
            <p:ph type="sldImg"/>
          </p:nvPr>
        </p:nvSpPr>
        <p:spPr>
          <a:xfrm>
            <a:off x="1141413" y="693738"/>
            <a:ext cx="4573587" cy="3429000"/>
          </a:xfrm>
          <a:solidFill>
            <a:srgbClr val="FFFFFF"/>
          </a:solidFill>
          <a:ln>
            <a:solidFill>
              <a:srgbClr val="000000"/>
            </a:solidFill>
            <a:miter lim="800000"/>
            <a:headEnd/>
            <a:tailEnd/>
          </a:ln>
        </p:spPr>
      </p:sp>
      <p:sp>
        <p:nvSpPr>
          <p:cNvPr id="24582" name="Text Box 4"/>
          <p:cNvSpPr txBox="1">
            <a:spLocks noChangeArrowheads="1"/>
          </p:cNvSpPr>
          <p:nvPr/>
        </p:nvSpPr>
        <p:spPr bwMode="auto">
          <a:xfrm>
            <a:off x="685513" y="4343232"/>
            <a:ext cx="5486976" cy="4115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3786" tIns="41893" rIns="83786" bIns="41893" anchor="ctr"/>
          <a:lstStyle/>
          <a:p>
            <a:pPr defTabSz="448843" fontAlgn="base" hangingPunct="0">
              <a:lnSpc>
                <a:spcPct val="93000"/>
              </a:lnSpc>
              <a:spcBef>
                <a:spcPct val="0"/>
              </a:spcBef>
              <a:spcAft>
                <a:spcPct val="0"/>
              </a:spcAft>
              <a:buClr>
                <a:srgbClr val="000000"/>
              </a:buClr>
              <a:buSzPct val="100000"/>
              <a:buFont typeface="Times New Roman" pitchFamily="16" charset="0"/>
              <a:buNone/>
            </a:pPr>
            <a:endParaRPr lang="ru-RU" altLang="ru-RU" dirty="0">
              <a:solidFill>
                <a:prstClr val="white"/>
              </a:solidFill>
              <a:latin typeface="Arial" charset="0"/>
              <a:ea typeface="Microsoft YaHei" charset="-122"/>
              <a:cs typeface="Arial" charset="0"/>
            </a:endParaRPr>
          </a:p>
        </p:txBody>
      </p:sp>
      <p:sp>
        <p:nvSpPr>
          <p:cNvPr id="24583" name="Заметки 6"/>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fontAlgn="base" hangingPunct="0"/>
            <a:r>
              <a:rPr lang="ru-RU" sz="1200" kern="1200" dirty="0" smtClean="0">
                <a:solidFill>
                  <a:schemeClr val="tx1"/>
                </a:solidFill>
                <a:effectLst/>
                <a:latin typeface="+mn-lt"/>
                <a:ea typeface="+mn-ea"/>
                <a:cs typeface="+mn-cs"/>
              </a:rPr>
              <a:t>-Как вы думаете, с каким большим праздником связано это стихотворение?</a:t>
            </a:r>
          </a:p>
          <a:p>
            <a:pPr eaLnBrk="0" fontAlgn="base" hangingPunct="0"/>
            <a:r>
              <a:rPr lang="ru-RU" sz="1200" kern="1200" dirty="0" smtClean="0">
                <a:solidFill>
                  <a:schemeClr val="tx1"/>
                </a:solidFill>
                <a:effectLst/>
                <a:latin typeface="+mn-lt"/>
                <a:ea typeface="+mn-ea"/>
                <a:cs typeface="+mn-cs"/>
              </a:rPr>
              <a:t>(с Днем Победы)</a:t>
            </a:r>
          </a:p>
          <a:p>
            <a:pPr eaLnBrk="0" fontAlgn="base" hangingPunct="0"/>
            <a:endParaRPr lang="ru-RU" sz="1200" kern="1200" dirty="0" smtClean="0">
              <a:solidFill>
                <a:schemeClr val="tx1"/>
              </a:solidFill>
              <a:effectLst/>
              <a:latin typeface="+mn-lt"/>
              <a:ea typeface="+mn-ea"/>
              <a:cs typeface="+mn-cs"/>
            </a:endParaRPr>
          </a:p>
          <a:p>
            <a:pPr eaLnBrk="0" fontAlgn="base" hangingPunct="0"/>
            <a:r>
              <a:rPr lang="ru-RU" sz="1200" kern="1200" dirty="0" smtClean="0">
                <a:solidFill>
                  <a:schemeClr val="tx1"/>
                </a:solidFill>
                <a:effectLst/>
                <a:latin typeface="+mn-lt"/>
                <a:ea typeface="+mn-ea"/>
                <a:cs typeface="+mn-cs"/>
              </a:rPr>
              <a:t>-А кто знает, сколько лет прошло, как закончилась Великая Отечественная война?(75 лет)</a:t>
            </a:r>
          </a:p>
          <a:p>
            <a:pPr eaLnBrk="0" fontAlgn="base" hangingPunct="0"/>
            <a:endParaRPr lang="ru-RU" sz="1200" kern="1200" dirty="0" smtClean="0">
              <a:solidFill>
                <a:schemeClr val="tx1"/>
              </a:solidFill>
              <a:effectLst/>
              <a:latin typeface="+mn-lt"/>
              <a:ea typeface="+mn-ea"/>
              <a:cs typeface="+mn-cs"/>
            </a:endParaRPr>
          </a:p>
          <a:p>
            <a:pPr eaLnBrk="0" fontAlgn="base" hangingPunct="0"/>
            <a:endParaRPr lang="ru-RU" sz="1200" kern="1200" dirty="0" smtClean="0">
              <a:solidFill>
                <a:schemeClr val="tx1"/>
              </a:solidFill>
              <a:effectLst/>
              <a:latin typeface="+mn-lt"/>
              <a:ea typeface="+mn-ea"/>
              <a:cs typeface="+mn-cs"/>
            </a:endParaRPr>
          </a:p>
          <a:p>
            <a:pPr eaLnBrk="0" fontAlgn="base" hangingPunct="0"/>
            <a:endParaRPr lang="ru-RU"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1636283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Великая Отечественная война против фашистской Германии была одной из самых тяжелых и жестоких. За 1418 дней войны погибло 27 млн. жителей нашей страны. Свыше 200 тысяч жителей Чувашии отправились на фронт, из которых более 100 тысяч погибло. </a:t>
            </a:r>
          </a:p>
          <a:p>
            <a:endParaRPr lang="ru-RU" dirty="0" smtClean="0">
              <a:effectLst/>
            </a:endParaRPr>
          </a:p>
        </p:txBody>
      </p:sp>
      <p:sp>
        <p:nvSpPr>
          <p:cNvPr id="4" name="Номер слайда 3"/>
          <p:cNvSpPr>
            <a:spLocks noGrp="1"/>
          </p:cNvSpPr>
          <p:nvPr>
            <p:ph type="sldNum" sz="quarter" idx="10"/>
          </p:nvPr>
        </p:nvSpPr>
        <p:spPr/>
        <p:txBody>
          <a:bodyPr/>
          <a:lstStyle/>
          <a:p>
            <a:fld id="{F3D9C09B-9B5D-4426-9E97-067579FEE899}" type="slidenum">
              <a:rPr lang="ru-RU" smtClean="0"/>
              <a:pPr/>
              <a:t>3</a:t>
            </a:fld>
            <a:endParaRPr lang="ru-RU"/>
          </a:p>
        </p:txBody>
      </p:sp>
    </p:spTree>
    <p:extLst>
      <p:ext uri="{BB962C8B-B14F-4D97-AF65-F5344CB8AC3E}">
        <p14:creationId xmlns:p14="http://schemas.microsoft.com/office/powerpoint/2010/main" val="3766957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-Ребята, а вы помните своих родственников участников войны?</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(Ответы детей)</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Неоценимый вклад в Победу внесли свыше 200 тысяч жителей Чувашии, которые отравились на фронт на защиту Родины, из них более 100 тысяч погибло. 71 воин Чувашии был удостоен звания героя Советского Союза, из них 11 являются уроженцами и жителями города Чебоксары.</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 А вы знаете героев войны, наших земляков из Чебоксар и Чувашии?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latin typeface="+mn-lt"/>
              <a:ea typeface="+mn-ea"/>
              <a:cs typeface="+mn-cs"/>
            </a:endParaRPr>
          </a:p>
          <a:p>
            <a:endParaRPr lang="ru-RU" dirty="0" smtClean="0">
              <a:effectLst/>
            </a:endParaRPr>
          </a:p>
        </p:txBody>
      </p:sp>
      <p:sp>
        <p:nvSpPr>
          <p:cNvPr id="4" name="Номер слайда 3"/>
          <p:cNvSpPr>
            <a:spLocks noGrp="1"/>
          </p:cNvSpPr>
          <p:nvPr>
            <p:ph type="sldNum" sz="quarter" idx="10"/>
          </p:nvPr>
        </p:nvSpPr>
        <p:spPr/>
        <p:txBody>
          <a:bodyPr/>
          <a:lstStyle/>
          <a:p>
            <a:fld id="{F3D9C09B-9B5D-4426-9E97-067579FEE899}" type="slidenum">
              <a:rPr lang="ru-RU" smtClean="0"/>
              <a:pPr/>
              <a:t>4</a:t>
            </a:fld>
            <a:endParaRPr lang="ru-RU"/>
          </a:p>
        </p:txBody>
      </p:sp>
    </p:spTree>
    <p:extLst>
      <p:ext uri="{BB962C8B-B14F-4D97-AF65-F5344CB8AC3E}">
        <p14:creationId xmlns:p14="http://schemas.microsoft.com/office/powerpoint/2010/main" val="1602507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effectLst/>
                <a:latin typeface="+mn-lt"/>
                <a:ea typeface="+mn-ea"/>
                <a:cs typeface="+mn-cs"/>
              </a:rPr>
              <a:t>Давайте с некоторыми из них познакомимся. Одна из улиц нашего города носит имя  героического земляка Афанасьева Михаила Николаевича. </a:t>
            </a:r>
          </a:p>
          <a:p>
            <a:r>
              <a:rPr lang="ru-RU" sz="1200" kern="1200" dirty="0" smtClean="0">
                <a:solidFill>
                  <a:schemeClr val="tx1"/>
                </a:solidFill>
                <a:effectLst/>
                <a:latin typeface="+mn-lt"/>
                <a:ea typeface="+mn-ea"/>
                <a:cs typeface="+mn-cs"/>
              </a:rPr>
              <a:t>В 1938 г. Михаил был призван в ряды Красной Армии и проходил военную службу летчиком-бомбардировщиком.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-Кто из вас знает, кто такой бомбардировщик? (Ответы детей).</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Уже в 22 года Афанасьев стал заместителем командира авиационной группы. По воспоминаниям командира полка Ф.П. Котляра: «Миша, не щадил себя, первым вызывался выполнять любое самое трудное задание. Днем и ночью он мужественно сражался, и к концу февраля 1942 года на его счету было уже 131 боевых вылетов». </a:t>
            </a:r>
          </a:p>
          <a:p>
            <a:r>
              <a:rPr lang="ru-RU" sz="1200" kern="1200" dirty="0" smtClean="0">
                <a:solidFill>
                  <a:schemeClr val="tx1"/>
                </a:solidFill>
                <a:effectLst/>
                <a:latin typeface="+mn-lt"/>
                <a:ea typeface="+mn-ea"/>
                <a:cs typeface="+mn-cs"/>
              </a:rPr>
              <a:t>Михаил участвовал в бомбардировке хранилищ нефти в Румынии. Это событие было напечатано в газете «Известия», как наши бесстрашные летчики бомбили вражеские укрепления. Михаил Афанасьев участвовал во многих боевых действиях. Однако трагически оборвалась его судьба. 23 февраля 1942 года во время захода на атаку вражеской колонны у Афанасьева загорелся самолет. Он сильно дымил, на глазах терял высоту. Однако летчик благополучно выпрыгнул с парашютом, но скрыться не успел. Михаил оказался в окружении. Отстреливаясь от фашистов, последний патрон он израсходовал на себя. Ему было только 23 года…</a:t>
            </a:r>
          </a:p>
          <a:p>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3D9C09B-9B5D-4426-9E97-067579FEE899}" type="slidenum">
              <a:rPr lang="ru-RU" smtClean="0"/>
              <a:pPr/>
              <a:t>5</a:t>
            </a:fld>
            <a:endParaRPr lang="ru-RU"/>
          </a:p>
        </p:txBody>
      </p:sp>
    </p:spTree>
    <p:extLst>
      <p:ext uri="{BB962C8B-B14F-4D97-AF65-F5344CB8AC3E}">
        <p14:creationId xmlns:p14="http://schemas.microsoft.com/office/powerpoint/2010/main" val="507675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-Как вы думаете, ребята, кого можно назвать героем? (Ответы детей, перечисление качеств).</a:t>
            </a:r>
          </a:p>
          <a:p>
            <a:endParaRPr lang="ru-RU" dirty="0" smtClean="0"/>
          </a:p>
          <a:p>
            <a:r>
              <a:rPr lang="ru-RU" dirty="0" smtClean="0"/>
              <a:t>Одним из таких героев стал известный генерал, наш земляк, уроженец города Чебоксары Александр Николаевич Боголюбов. Участник Великой Отечественной войны, принимал участие в Московской битве и Ржевско-Вяземской операции. Участвовал в планировании и проведении крупнейших наступательных операций Великой Отечественной войны.</a:t>
            </a:r>
          </a:p>
          <a:p>
            <a:r>
              <a:rPr lang="ru-RU" dirty="0" smtClean="0"/>
              <a:t>Благодаря грамотному планированию Боголюбова части фронта многократно прорывали мощные немецкие оборонительные рубежи и освобождали тысячи сел, деревень и городов, которые были захвачены фашистами. За умелое управление войсками, мужество и героизм Александру Николаевичу Боголюбову в 1945 г. было присвоено звание Героя Советского Союза. Жители Республики помнят знаменитого земляка, который стоял на защите Родины в одном ряду с крупными выдающимися полководцами и славными сыновьями великого Отечества.</a:t>
            </a:r>
          </a:p>
          <a:p>
            <a:endParaRPr lang="ru-RU" dirty="0" smtClean="0"/>
          </a:p>
          <a:p>
            <a:r>
              <a:rPr lang="ru-RU" dirty="0" smtClean="0"/>
              <a:t>В каждом городе, поселке или деревне есть памятники, посвященные Великой Отечественной войне. Это образцы военной техники, обелиски и мемориалы погибшим солдатам, памятники и бюсты героям. </a:t>
            </a:r>
          </a:p>
          <a:p>
            <a:endParaRPr lang="ru-RU" dirty="0"/>
          </a:p>
        </p:txBody>
      </p:sp>
      <p:sp>
        <p:nvSpPr>
          <p:cNvPr id="4" name="Номер слайда 3"/>
          <p:cNvSpPr>
            <a:spLocks noGrp="1"/>
          </p:cNvSpPr>
          <p:nvPr>
            <p:ph type="sldNum" sz="quarter" idx="10"/>
          </p:nvPr>
        </p:nvSpPr>
        <p:spPr/>
        <p:txBody>
          <a:bodyPr/>
          <a:lstStyle/>
          <a:p>
            <a:fld id="{F3D9C09B-9B5D-4426-9E97-067579FEE899}" type="slidenum">
              <a:rPr lang="ru-RU" smtClean="0"/>
              <a:pPr/>
              <a:t>6</a:t>
            </a:fld>
            <a:endParaRPr lang="ru-RU"/>
          </a:p>
        </p:txBody>
      </p:sp>
    </p:spTree>
    <p:extLst>
      <p:ext uri="{BB962C8B-B14F-4D97-AF65-F5344CB8AC3E}">
        <p14:creationId xmlns:p14="http://schemas.microsoft.com/office/powerpoint/2010/main" val="1130455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kern="1200" dirty="0" smtClean="0">
                <a:solidFill>
                  <a:schemeClr val="tx1"/>
                </a:solidFill>
                <a:effectLst/>
                <a:latin typeface="+mn-lt"/>
                <a:ea typeface="+mn-ea"/>
                <a:cs typeface="+mn-cs"/>
              </a:rPr>
              <a:t>-Знаете ли вы, какие установлены в нашем городе? (Опрос-викторина).</a:t>
            </a:r>
            <a:endParaRPr lang="ru-RU" sz="1200" kern="1200" dirty="0" smtClean="0">
              <a:solidFill>
                <a:schemeClr val="tx1"/>
              </a:solidFill>
              <a:effectLst/>
              <a:latin typeface="+mn-lt"/>
              <a:ea typeface="+mn-ea"/>
              <a:cs typeface="+mn-cs"/>
            </a:endParaRPr>
          </a:p>
          <a:p>
            <a:endParaRPr lang="ru-RU" b="1" dirty="0" smtClean="0">
              <a:effectLst/>
            </a:endParaRPr>
          </a:p>
        </p:txBody>
      </p:sp>
      <p:sp>
        <p:nvSpPr>
          <p:cNvPr id="4" name="Номер слайда 3"/>
          <p:cNvSpPr>
            <a:spLocks noGrp="1"/>
          </p:cNvSpPr>
          <p:nvPr>
            <p:ph type="sldNum" sz="quarter" idx="10"/>
          </p:nvPr>
        </p:nvSpPr>
        <p:spPr/>
        <p:txBody>
          <a:bodyPr/>
          <a:lstStyle/>
          <a:p>
            <a:fld id="{F3D9C09B-9B5D-4426-9E97-067579FEE899}" type="slidenum">
              <a:rPr lang="ru-RU" smtClean="0"/>
              <a:pPr/>
              <a:t>7</a:t>
            </a:fld>
            <a:endParaRPr lang="ru-RU"/>
          </a:p>
        </p:txBody>
      </p:sp>
    </p:spTree>
    <p:extLst>
      <p:ext uri="{BB962C8B-B14F-4D97-AF65-F5344CB8AC3E}">
        <p14:creationId xmlns:p14="http://schemas.microsoft.com/office/powerpoint/2010/main" val="3357999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Одним из таких стал памятник Алексею Логинову, открытый 8 мая 2019 года в Чебоксарах около здания МВД по Чувашской Республике. </a:t>
            </a:r>
          </a:p>
          <a:p>
            <a:r>
              <a:rPr lang="en-US" sz="1200" kern="1200" dirty="0" err="1" smtClean="0">
                <a:solidFill>
                  <a:schemeClr val="tx1"/>
                </a:solidFill>
                <a:effectLst/>
                <a:latin typeface="+mn-lt"/>
                <a:ea typeface="+mn-ea"/>
                <a:cs typeface="+mn-cs"/>
              </a:rPr>
              <a:t>Алексей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Романович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Логинов</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в мирное время работал народным судьей. Однако вскоре ушел на фронт. Алексей Логинов отличился при освобождении села </a:t>
            </a:r>
            <a:r>
              <a:rPr lang="ru-RU" sz="1200" kern="1200" dirty="0" err="1" smtClean="0">
                <a:solidFill>
                  <a:schemeClr val="tx1"/>
                </a:solidFill>
                <a:effectLst/>
                <a:latin typeface="+mn-lt"/>
                <a:ea typeface="+mn-ea"/>
                <a:cs typeface="+mn-cs"/>
              </a:rPr>
              <a:t>Кукуевка</a:t>
            </a:r>
            <a:r>
              <a:rPr lang="ru-RU" sz="1200" kern="1200" dirty="0" smtClean="0">
                <a:solidFill>
                  <a:schemeClr val="tx1"/>
                </a:solidFill>
                <a:effectLst/>
                <a:latin typeface="+mn-lt"/>
                <a:ea typeface="+mn-ea"/>
                <a:cs typeface="+mn-cs"/>
              </a:rPr>
              <a:t> на р. Ока, когда после гибели практически всего отряда, трое бойцов, включая Алексея, сумели уничтожить вражеский пулемет. А при освобождении от врага станции Репки Черниговской области в рукопашном бою Алексей Романович уничтожил 15 гитлеровцев. В смертельной схватке с фашистами при переправе через реку Днепр лейтенант Логинов был сражен очередью из вражеского автомата. Он был героем и погиб как герой.</a:t>
            </a:r>
          </a:p>
          <a:p>
            <a:r>
              <a:rPr lang="ru-RU" sz="1200" kern="1200" dirty="0" smtClean="0">
                <a:solidFill>
                  <a:schemeClr val="tx1"/>
                </a:solidFill>
                <a:effectLst/>
                <a:latin typeface="+mn-lt"/>
                <a:ea typeface="+mn-ea"/>
                <a:cs typeface="+mn-cs"/>
              </a:rPr>
              <a:t>Отважно сражались наши земляки на фронтах Великой Отечественной войны. Свыше 200 тысяч жителей Чувашии отправились на фронт, из которых более 100 тысяч погибло.</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-Ребята, а кто знает, чем занимаются разведчики? А что такое авиа-разведка? (Разведка с помощью самолета).</a:t>
            </a:r>
          </a:p>
          <a:p>
            <a:r>
              <a:rPr lang="ru-RU" sz="1200" kern="1200" dirty="0" smtClean="0">
                <a:solidFill>
                  <a:schemeClr val="tx1"/>
                </a:solidFill>
                <a:effectLst/>
                <a:latin typeface="+mn-lt"/>
                <a:ea typeface="+mn-ea"/>
                <a:cs typeface="+mn-cs"/>
              </a:rPr>
              <a:t> </a:t>
            </a: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3D9C09B-9B5D-4426-9E97-067579FEE899}" type="slidenum">
              <a:rPr lang="ru-RU" smtClean="0"/>
              <a:pPr/>
              <a:t>8</a:t>
            </a:fld>
            <a:endParaRPr lang="ru-RU"/>
          </a:p>
        </p:txBody>
      </p:sp>
    </p:spTree>
    <p:extLst>
      <p:ext uri="{BB962C8B-B14F-4D97-AF65-F5344CB8AC3E}">
        <p14:creationId xmlns:p14="http://schemas.microsoft.com/office/powerpoint/2010/main" val="3696720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Одним из таких разведчиков-героев был наш земляк Михаил Сапожников, который совершил 136 боевых вылетов и уничтожил большое количество живой силы и техники врага. Сведения, добытые им во время воздушной разведки, помогали своевременно вскрывать замыслы врага, обнаруживать его силы и успешно решать боевые операции по уничтожению гитлеровских войск. В феврале 1944 г. «за умелое выполнение заданий командования и проявленные при этом мужество и героизм» гвардии младший лейтенант Михаил Сапожников был удостоен высокого звания Героя Советского Союза.</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3D9C09B-9B5D-4426-9E97-067579FEE899}" type="slidenum">
              <a:rPr lang="ru-RU" smtClean="0"/>
              <a:pPr/>
              <a:t>9</a:t>
            </a:fld>
            <a:endParaRPr lang="ru-RU"/>
          </a:p>
        </p:txBody>
      </p:sp>
    </p:spTree>
    <p:extLst>
      <p:ext uri="{BB962C8B-B14F-4D97-AF65-F5344CB8AC3E}">
        <p14:creationId xmlns:p14="http://schemas.microsoft.com/office/powerpoint/2010/main" val="2196877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83876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24258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57489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a:t>Образец заголовка</a:t>
            </a:r>
          </a:p>
        </p:txBody>
      </p:sp>
      <p:sp>
        <p:nvSpPr>
          <p:cNvPr id="3" name="Содержимое 2"/>
          <p:cNvSpPr>
            <a:spLocks noGrp="1"/>
          </p:cNvSpPr>
          <p:nvPr>
            <p:ph sz="quarter" idx="1"/>
          </p:nvPr>
        </p:nvSpPr>
        <p:spPr>
          <a:xfrm>
            <a:off x="457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4648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457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Содержимое 5"/>
          <p:cNvSpPr>
            <a:spLocks noGrp="1"/>
          </p:cNvSpPr>
          <p:nvPr>
            <p:ph sz="quarter" idx="4"/>
          </p:nvPr>
        </p:nvSpPr>
        <p:spPr>
          <a:xfrm>
            <a:off x="4648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a:xfrm>
            <a:off x="457200" y="6356350"/>
            <a:ext cx="2133600" cy="365125"/>
          </a:xfrm>
        </p:spPr>
        <p:txBody>
          <a:bodyPr/>
          <a:lstStyle>
            <a:lvl1pPr>
              <a:defRPr/>
            </a:lvl1pPr>
          </a:lstStyle>
          <a:p>
            <a:pPr>
              <a:defRPr/>
            </a:pPr>
            <a:endParaRPr lang="ru-RU">
              <a:solidFill>
                <a:prstClr val="black">
                  <a:tint val="75000"/>
                </a:prstClr>
              </a:solidFill>
            </a:endParaRPr>
          </a:p>
        </p:txBody>
      </p:sp>
      <p:sp>
        <p:nvSpPr>
          <p:cNvPr id="8" name="Нижний колонтитул 7"/>
          <p:cNvSpPr>
            <a:spLocks noGrp="1"/>
          </p:cNvSpPr>
          <p:nvPr>
            <p:ph type="ftr" sz="quarter" idx="11"/>
          </p:nvPr>
        </p:nvSpPr>
        <p:spPr>
          <a:xfrm>
            <a:off x="3124200" y="6356350"/>
            <a:ext cx="2895600" cy="365125"/>
          </a:xfrm>
        </p:spPr>
        <p:txBody>
          <a:bodyPr/>
          <a:lstStyle>
            <a:lvl1pPr>
              <a:defRPr/>
            </a:lvl1pPr>
          </a:lstStyle>
          <a:p>
            <a:pPr>
              <a:defRPr/>
            </a:pPr>
            <a:endParaRPr lang="ru-RU">
              <a:solidFill>
                <a:prstClr val="black">
                  <a:tint val="75000"/>
                </a:prstClr>
              </a:solidFill>
            </a:endParaRPr>
          </a:p>
        </p:txBody>
      </p:sp>
      <p:sp>
        <p:nvSpPr>
          <p:cNvPr id="9" name="Номер слайда 8"/>
          <p:cNvSpPr>
            <a:spLocks noGrp="1"/>
          </p:cNvSpPr>
          <p:nvPr>
            <p:ph type="sldNum" sz="quarter" idx="12"/>
          </p:nvPr>
        </p:nvSpPr>
        <p:spPr>
          <a:xfrm>
            <a:off x="6553200" y="6356350"/>
            <a:ext cx="2133600" cy="365125"/>
          </a:xfrm>
        </p:spPr>
        <p:txBody>
          <a:bodyPr/>
          <a:lstStyle>
            <a:lvl1pPr>
              <a:defRPr/>
            </a:lvl1pPr>
          </a:lstStyle>
          <a:p>
            <a:pPr>
              <a:defRPr/>
            </a:pPr>
            <a:fld id="{B441FDF9-702A-4A1E-B45E-338EA37E30F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475903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12961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94119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2380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11992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78195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1670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47152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D5E6C7-BCFF-48DE-AC5B-4B75C2CC7EF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9625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ru-RU">
              <a:solidFill>
                <a:prstClr val="black">
                  <a:tint val="75000"/>
                </a:prstClr>
              </a:solidFill>
              <a:cs typeface="Arial"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cs typeface="Arial"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D5E6C7-BCFF-48DE-AC5B-4B75C2CC7EF2}" type="slidenum">
              <a:rPr lang="ru-RU" smtClean="0">
                <a:solidFill>
                  <a:prstClr val="black">
                    <a:tint val="75000"/>
                  </a:prstClr>
                </a:solidFill>
                <a:cs typeface="Arial" charset="0"/>
              </a:rPr>
              <a:pPr/>
              <a:t>‹#›</a:t>
            </a:fld>
            <a:endParaRPr lang="ru-RU">
              <a:solidFill>
                <a:prstClr val="black">
                  <a:tint val="75000"/>
                </a:prstClr>
              </a:solidFill>
              <a:cs typeface="Arial" charset="0"/>
            </a:endParaRPr>
          </a:p>
        </p:txBody>
      </p:sp>
    </p:spTree>
    <p:extLst>
      <p:ext uri="{BB962C8B-B14F-4D97-AF65-F5344CB8AC3E}">
        <p14:creationId xmlns:p14="http://schemas.microsoft.com/office/powerpoint/2010/main" val="3596617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jpe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gif"/></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230402" y="1873640"/>
            <a:ext cx="8678880" cy="2419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253" tIns="40629" rIns="81253" bIns="40629"/>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Microsoft YaHei" charset="-122"/>
              </a:defRPr>
            </a:lvl9pPr>
          </a:lstStyle>
          <a:p>
            <a:pPr algn="ctr" defTabSz="405626" eaLnBrk="1" fontAlgn="base" hangingPunct="0">
              <a:lnSpc>
                <a:spcPct val="93000"/>
              </a:lnSpc>
              <a:spcBef>
                <a:spcPct val="0"/>
              </a:spcBef>
              <a:spcAft>
                <a:spcPct val="0"/>
              </a:spcAft>
              <a:buSzPct val="100000"/>
            </a:pPr>
            <a:r>
              <a:rPr lang="ru-RU" altLang="ru-RU" sz="3300" b="1" dirty="0">
                <a:solidFill>
                  <a:srgbClr val="000000"/>
                </a:solidFill>
                <a:latin typeface="Times New Roman" pitchFamily="16" charset="0"/>
                <a:cs typeface="Arial" charset="0"/>
              </a:rPr>
              <a:t> </a:t>
            </a:r>
          </a:p>
        </p:txBody>
      </p:sp>
      <p:pic>
        <p:nvPicPr>
          <p:cNvPr id="9" name="Рисунок 8"/>
          <p:cNvPicPr/>
          <p:nvPr/>
        </p:nvPicPr>
        <p:blipFill>
          <a:blip r:embed="rId3" cstate="print"/>
          <a:stretch/>
        </p:blipFill>
        <p:spPr>
          <a:xfrm>
            <a:off x="142844" y="0"/>
            <a:ext cx="2357422" cy="1285860"/>
          </a:xfrm>
          <a:prstGeom prst="rect">
            <a:avLst/>
          </a:prstGeom>
          <a:ln>
            <a:noFill/>
          </a:ln>
        </p:spPr>
      </p:pic>
      <p:sp>
        <p:nvSpPr>
          <p:cNvPr id="11" name="Прямоугольник 10"/>
          <p:cNvSpPr/>
          <p:nvPr/>
        </p:nvSpPr>
        <p:spPr>
          <a:xfrm>
            <a:off x="2357422" y="1857364"/>
            <a:ext cx="6572296" cy="2062103"/>
          </a:xfrm>
          <a:prstGeom prst="rect">
            <a:avLst/>
          </a:prstGeom>
        </p:spPr>
        <p:txBody>
          <a:bodyPr wrap="square">
            <a:spAutoFit/>
          </a:bodyPr>
          <a:lstStyle/>
          <a:p>
            <a:pPr lvl="0" algn="ctr" defTabSz="455022" fontAlgn="base">
              <a:spcBef>
                <a:spcPct val="0"/>
              </a:spcBef>
              <a:spcAft>
                <a:spcPct val="0"/>
              </a:spcAft>
            </a:pPr>
            <a:r>
              <a:rPr lang="ru-RU" sz="3200" b="1" dirty="0" smtClean="0">
                <a:solidFill>
                  <a:prstClr val="black"/>
                </a:solidFill>
                <a:effectLst>
                  <a:outerShdw blurRad="38100" dist="38100" dir="2700000" algn="tl">
                    <a:srgbClr val="000000">
                      <a:alpha val="43137"/>
                    </a:srgbClr>
                  </a:outerShdw>
                </a:effectLst>
                <a:latin typeface="Arial" pitchFamily="34" charset="0"/>
                <a:cs typeface="Arial" pitchFamily="34" charset="0"/>
              </a:rPr>
              <a:t>Единый урок Победы на тему: </a:t>
            </a:r>
          </a:p>
          <a:p>
            <a:pPr lvl="0" algn="ctr" defTabSz="455022" fontAlgn="base">
              <a:spcBef>
                <a:spcPct val="0"/>
              </a:spcBef>
              <a:spcAft>
                <a:spcPct val="0"/>
              </a:spcAft>
            </a:pPr>
            <a:r>
              <a:rPr lang="ru-RU" sz="3200" b="1" dirty="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города Чебоксары – герои Великой Отечественной войны»</a:t>
            </a:r>
          </a:p>
        </p:txBody>
      </p:sp>
      <p:pic>
        <p:nvPicPr>
          <p:cNvPr id="24580" name="Picture 4" descr="e85eaeba42d.jpg"/>
          <p:cNvPicPr>
            <a:picLocks noChangeAspect="1" noChangeArrowheads="1"/>
          </p:cNvPicPr>
          <p:nvPr/>
        </p:nvPicPr>
        <p:blipFill>
          <a:blip r:embed="rId4" cstate="print"/>
          <a:srcRect l="78501" t="7463" r="3499" b="8955"/>
          <a:stretch>
            <a:fillRect/>
          </a:stretch>
        </p:blipFill>
        <p:spPr bwMode="auto">
          <a:xfrm>
            <a:off x="1" y="0"/>
            <a:ext cx="1928794" cy="6858000"/>
          </a:xfrm>
          <a:prstGeom prst="rect">
            <a:avLst/>
          </a:prstGeom>
          <a:noFill/>
        </p:spPr>
      </p:pic>
    </p:spTree>
    <p:extLst>
      <p:ext uri="{BB962C8B-B14F-4D97-AF65-F5344CB8AC3E}">
        <p14:creationId xmlns:p14="http://schemas.microsoft.com/office/powerpoint/2010/main" val="57468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AED5E6C7-BCFF-48DE-AC5B-4B75C2CC7EF2}" type="slidenum">
              <a:rPr lang="ru-RU" smtClean="0">
                <a:solidFill>
                  <a:prstClr val="black">
                    <a:tint val="75000"/>
                  </a:prstClr>
                </a:solidFill>
              </a:rPr>
              <a:pPr/>
              <a:t>10</a:t>
            </a:fld>
            <a:endParaRPr lang="ru-RU" dirty="0">
              <a:solidFill>
                <a:prstClr val="black">
                  <a:tint val="75000"/>
                </a:prstClr>
              </a:solidFill>
            </a:endParaRPr>
          </a:p>
        </p:txBody>
      </p:sp>
      <p:sp>
        <p:nvSpPr>
          <p:cNvPr id="4" name="Прямоугольник 3"/>
          <p:cNvSpPr/>
          <p:nvPr/>
        </p:nvSpPr>
        <p:spPr>
          <a:xfrm>
            <a:off x="1928794" y="285728"/>
            <a:ext cx="571504"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e85eaeba42d.jpg"/>
          <p:cNvPicPr>
            <a:picLocks noChangeAspect="1" noChangeArrowheads="1"/>
          </p:cNvPicPr>
          <p:nvPr/>
        </p:nvPicPr>
        <p:blipFill>
          <a:blip r:embed="rId3" cstate="print"/>
          <a:srcRect l="78501" t="7463" r="3499" b="8955"/>
          <a:stretch>
            <a:fillRect/>
          </a:stretch>
        </p:blipFill>
        <p:spPr bwMode="auto">
          <a:xfrm>
            <a:off x="1" y="0"/>
            <a:ext cx="1928793" cy="6858000"/>
          </a:xfrm>
          <a:prstGeom prst="rect">
            <a:avLst/>
          </a:prstGeom>
          <a:noFill/>
        </p:spPr>
      </p:pic>
      <p:sp>
        <p:nvSpPr>
          <p:cNvPr id="8" name="Заголовок 1"/>
          <p:cNvSpPr>
            <a:spLocks noGrp="1"/>
          </p:cNvSpPr>
          <p:nvPr>
            <p:ph type="title"/>
          </p:nvPr>
        </p:nvSpPr>
        <p:spPr>
          <a:xfrm>
            <a:off x="2915816" y="219354"/>
            <a:ext cx="5186370" cy="1285860"/>
          </a:xfrm>
        </p:spPr>
        <p:txBody>
          <a:bodyPr>
            <a:noAutofit/>
          </a:bodyPr>
          <a:lstStyle/>
          <a:p>
            <a:pPr lvl="0" defTabSz="455022" fontAlgn="base">
              <a:spcAft>
                <a:spcPct val="0"/>
              </a:spcAft>
            </a:pPr>
            <a:r>
              <a:rPr lang="ru-RU" sz="1800" b="1" dirty="0" smtClean="0">
                <a:solidFill>
                  <a:srgbClr val="C00000"/>
                </a:solidFill>
                <a:latin typeface="Arial" pitchFamily="34" charset="0"/>
                <a:ea typeface="Calibri" panose="020F0502020204030204" pitchFamily="34" charset="0"/>
                <a:cs typeface="Arial" pitchFamily="34" charset="0"/>
              </a:rPr>
              <a:t>                  </a:t>
            </a:r>
            <a:br>
              <a:rPr lang="ru-RU" sz="1800" b="1" dirty="0" smtClean="0">
                <a:solidFill>
                  <a:srgbClr val="C00000"/>
                </a:solidFill>
                <a:latin typeface="Arial" pitchFamily="34" charset="0"/>
                <a:ea typeface="Calibri" panose="020F0502020204030204" pitchFamily="34" charset="0"/>
                <a:cs typeface="Arial" pitchFamily="34" charset="0"/>
              </a:rPr>
            </a:b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ГОРОДА ЧЕБОКСАРЫ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ВОЙНЕ</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endParaRPr lang="ru-RU" sz="1800" b="1" dirty="0">
              <a:solidFill>
                <a:srgbClr val="C00000"/>
              </a:solidFill>
              <a:latin typeface="Arial" pitchFamily="34" charset="0"/>
              <a:cs typeface="Arial" pitchFamily="34" charset="0"/>
            </a:endParaRPr>
          </a:p>
        </p:txBody>
      </p:sp>
      <p:sp>
        <p:nvSpPr>
          <p:cNvPr id="19" name="CustomShape 2"/>
          <p:cNvSpPr/>
          <p:nvPr/>
        </p:nvSpPr>
        <p:spPr>
          <a:xfrm>
            <a:off x="1928794" y="-1972920"/>
            <a:ext cx="5667542" cy="367878"/>
          </a:xfrm>
          <a:prstGeom prst="rect">
            <a:avLst/>
          </a:prstGeom>
          <a:ln>
            <a:noFill/>
          </a:ln>
          <a:effectLst>
            <a:outerShdw blurRad="107950" dist="126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p:style>
        <p:txBody>
          <a:bodyPr wrap="square" lIns="90000" tIns="45000" rIns="90000" bIns="45000">
            <a:spAutoFit/>
          </a:bodyPr>
          <a:lstStyle/>
          <a:p>
            <a:pPr algn="just" eaLnBrk="1" fontAlgn="auto" hangingPunct="1">
              <a:spcBef>
                <a:spcPts val="0"/>
              </a:spcBef>
              <a:spcAft>
                <a:spcPts val="300"/>
              </a:spcAft>
              <a:defRPr/>
            </a:pPr>
            <a:endParaRPr lang="ru-RU" spc="-1" dirty="0"/>
          </a:p>
        </p:txBody>
      </p:sp>
      <p:sp>
        <p:nvSpPr>
          <p:cNvPr id="6" name="Прямоугольник 5"/>
          <p:cNvSpPr/>
          <p:nvPr/>
        </p:nvSpPr>
        <p:spPr>
          <a:xfrm>
            <a:off x="4729773" y="1499467"/>
            <a:ext cx="4037617" cy="120032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Чувашская Республика </a:t>
            </a:r>
            <a:r>
              <a:rPr lang="ru-RU" b="1" dirty="0" smtClean="0">
                <a:solidFill>
                  <a:srgbClr val="FF0000"/>
                </a:solidFill>
                <a:latin typeface="Times New Roman" panose="02020603050405020304" pitchFamily="18" charset="0"/>
                <a:cs typeface="Times New Roman" panose="02020603050405020304" pitchFamily="18" charset="0"/>
              </a:rPr>
              <a:t>трижды </a:t>
            </a:r>
            <a:r>
              <a:rPr lang="ru-RU" b="1" dirty="0" smtClean="0">
                <a:latin typeface="Times New Roman" panose="02020603050405020304" pitchFamily="18" charset="0"/>
                <a:cs typeface="Times New Roman" panose="02020603050405020304" pitchFamily="18" charset="0"/>
              </a:rPr>
              <a:t>получила переходящее Красное знамя государственного комитета обороны. </a:t>
            </a:r>
          </a:p>
        </p:txBody>
      </p:sp>
      <p:pic>
        <p:nvPicPr>
          <p:cNvPr id="1026" name="Picture 2" descr="C:\Users\Администратор\Desktop\Medal_For_Valiant_Labour_during_the_Great_Patriotic_War_1941-1945_REVERS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4221088"/>
            <a:ext cx="1800200" cy="244827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Администратор\Desktop\upload-03-pic668v-668x444-4248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4752" y="1523878"/>
            <a:ext cx="2427183" cy="2351835"/>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796611" y="2960151"/>
            <a:ext cx="3970779" cy="3693319"/>
          </a:xfrm>
          <a:prstGeom prst="rect">
            <a:avLst/>
          </a:prstGeom>
        </p:spPr>
        <p:txBody>
          <a:bodyPr wrap="square">
            <a:spAutoFit/>
          </a:bodyPr>
          <a:lstStyle/>
          <a:p>
            <a:pPr algn="just"/>
            <a:r>
              <a:rPr lang="ru-RU" b="1" dirty="0">
                <a:solidFill>
                  <a:srgbClr val="FF0000"/>
                </a:solidFill>
                <a:latin typeface="Times New Roman" panose="02020603050405020304" pitchFamily="18" charset="0"/>
                <a:cs typeface="Times New Roman" panose="02020603050405020304" pitchFamily="18" charset="0"/>
              </a:rPr>
              <a:t>54 тыс. </a:t>
            </a:r>
            <a:r>
              <a:rPr lang="ru-RU" b="1" dirty="0">
                <a:latin typeface="Times New Roman" panose="02020603050405020304" pitchFamily="18" charset="0"/>
                <a:cs typeface="Times New Roman" panose="02020603050405020304" pitchFamily="18" charset="0"/>
              </a:rPr>
              <a:t>фронтовиков отмечены орденами и медалями. </a:t>
            </a:r>
          </a:p>
          <a:p>
            <a:pPr algn="just"/>
            <a:r>
              <a:rPr lang="ru-RU" b="1" dirty="0">
                <a:latin typeface="Times New Roman" panose="02020603050405020304" pitchFamily="18" charset="0"/>
                <a:cs typeface="Times New Roman" panose="02020603050405020304" pitchFamily="18" charset="0"/>
              </a:rPr>
              <a:t>Свыше </a:t>
            </a:r>
            <a:r>
              <a:rPr lang="ru-RU" b="1" dirty="0">
                <a:solidFill>
                  <a:srgbClr val="FF0000"/>
                </a:solidFill>
                <a:latin typeface="Times New Roman" panose="02020603050405020304" pitchFamily="18" charset="0"/>
                <a:cs typeface="Times New Roman" panose="02020603050405020304" pitchFamily="18" charset="0"/>
              </a:rPr>
              <a:t>70 тыс. </a:t>
            </a:r>
            <a:r>
              <a:rPr lang="ru-RU" b="1" dirty="0">
                <a:latin typeface="Times New Roman" panose="02020603050405020304" pitchFamily="18" charset="0"/>
                <a:cs typeface="Times New Roman" panose="02020603050405020304" pitchFamily="18" charset="0"/>
              </a:rPr>
              <a:t>воинов удостоены звания Героя Советского Союза. </a:t>
            </a:r>
          </a:p>
          <a:p>
            <a:pPr algn="just"/>
            <a:r>
              <a:rPr lang="ru-RU" b="1" dirty="0">
                <a:solidFill>
                  <a:srgbClr val="FF0000"/>
                </a:solidFill>
                <a:latin typeface="Times New Roman" panose="02020603050405020304" pitchFamily="18" charset="0"/>
                <a:cs typeface="Times New Roman" panose="02020603050405020304" pitchFamily="18" charset="0"/>
              </a:rPr>
              <a:t>16 тыс. </a:t>
            </a:r>
            <a:r>
              <a:rPr lang="ru-RU" b="1" dirty="0">
                <a:latin typeface="Times New Roman" panose="02020603050405020304" pitchFamily="18" charset="0"/>
                <a:cs typeface="Times New Roman" panose="02020603050405020304" pitchFamily="18" charset="0"/>
              </a:rPr>
              <a:t>– полные кавалеры ордена Славы. </a:t>
            </a:r>
          </a:p>
          <a:p>
            <a:pPr algn="just"/>
            <a:r>
              <a:rPr lang="ru-RU" b="1" dirty="0">
                <a:latin typeface="Times New Roman" panose="02020603050405020304" pitchFamily="18" charset="0"/>
                <a:cs typeface="Times New Roman" panose="02020603050405020304" pitchFamily="18" charset="0"/>
              </a:rPr>
              <a:t>Медалью «За взятие Берлина» награждены </a:t>
            </a:r>
            <a:r>
              <a:rPr lang="ru-RU" b="1" dirty="0">
                <a:solidFill>
                  <a:srgbClr val="FF0000"/>
                </a:solidFill>
                <a:latin typeface="Times New Roman" panose="02020603050405020304" pitchFamily="18" charset="0"/>
                <a:cs typeface="Times New Roman" panose="02020603050405020304" pitchFamily="18" charset="0"/>
              </a:rPr>
              <a:t>3261 человек. </a:t>
            </a:r>
          </a:p>
          <a:p>
            <a:pPr algn="just"/>
            <a:r>
              <a:rPr lang="ru-RU" b="1" dirty="0">
                <a:latin typeface="Times New Roman" panose="02020603050405020304" pitchFamily="18" charset="0"/>
                <a:cs typeface="Times New Roman" panose="02020603050405020304" pitchFamily="18" charset="0"/>
              </a:rPr>
              <a:t>Более </a:t>
            </a:r>
            <a:r>
              <a:rPr lang="ru-RU" b="1" dirty="0">
                <a:solidFill>
                  <a:srgbClr val="FF0000"/>
                </a:solidFill>
                <a:latin typeface="Times New Roman" panose="02020603050405020304" pitchFamily="18" charset="0"/>
                <a:cs typeface="Times New Roman" panose="02020603050405020304" pitchFamily="18" charset="0"/>
              </a:rPr>
              <a:t>120 тысяч </a:t>
            </a:r>
            <a:r>
              <a:rPr lang="ru-RU" b="1" dirty="0">
                <a:latin typeface="Times New Roman" panose="02020603050405020304" pitchFamily="18" charset="0"/>
                <a:cs typeface="Times New Roman" panose="02020603050405020304" pitchFamily="18" charset="0"/>
              </a:rPr>
              <a:t>человек награждены медалью «За доблестный труд в Великой Отечественной войне 1941-1945 гг.» из них почти </a:t>
            </a:r>
            <a:r>
              <a:rPr lang="ru-RU" b="1" dirty="0">
                <a:solidFill>
                  <a:srgbClr val="FF0000"/>
                </a:solidFill>
                <a:latin typeface="Times New Roman" panose="02020603050405020304" pitchFamily="18" charset="0"/>
                <a:cs typeface="Times New Roman" panose="02020603050405020304" pitchFamily="18" charset="0"/>
              </a:rPr>
              <a:t>9 тыс. </a:t>
            </a:r>
            <a:r>
              <a:rPr lang="ru-RU" b="1" dirty="0" err="1">
                <a:latin typeface="Times New Roman" panose="02020603050405020304" pitchFamily="18" charset="0"/>
                <a:cs typeface="Times New Roman" panose="02020603050405020304" pitchFamily="18" charset="0"/>
              </a:rPr>
              <a:t>чебоксарцев</a:t>
            </a:r>
            <a:r>
              <a:rPr lang="ru-RU" b="1" dirty="0">
                <a:latin typeface="Times New Roman" panose="02020603050405020304" pitchFamily="18" charset="0"/>
                <a:cs typeface="Times New Roman" panose="02020603050405020304" pitchFamily="18"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AED5E6C7-BCFF-48DE-AC5B-4B75C2CC7EF2}" type="slidenum">
              <a:rPr lang="ru-RU" smtClean="0">
                <a:solidFill>
                  <a:prstClr val="black">
                    <a:tint val="75000"/>
                  </a:prstClr>
                </a:solidFill>
              </a:rPr>
              <a:pPr/>
              <a:t>11</a:t>
            </a:fld>
            <a:endParaRPr lang="ru-RU">
              <a:solidFill>
                <a:prstClr val="black">
                  <a:tint val="75000"/>
                </a:prstClr>
              </a:solidFill>
            </a:endParaRPr>
          </a:p>
        </p:txBody>
      </p:sp>
      <p:sp>
        <p:nvSpPr>
          <p:cNvPr id="4" name="Прямоугольник 3"/>
          <p:cNvSpPr/>
          <p:nvPr/>
        </p:nvSpPr>
        <p:spPr>
          <a:xfrm>
            <a:off x="1928794" y="285728"/>
            <a:ext cx="571504"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e85eaeba42d.jpg"/>
          <p:cNvPicPr>
            <a:picLocks noChangeAspect="1" noChangeArrowheads="1"/>
          </p:cNvPicPr>
          <p:nvPr/>
        </p:nvPicPr>
        <p:blipFill>
          <a:blip r:embed="rId3" cstate="print"/>
          <a:srcRect l="78501" t="7463" r="3499" b="8955"/>
          <a:stretch>
            <a:fillRect/>
          </a:stretch>
        </p:blipFill>
        <p:spPr bwMode="auto">
          <a:xfrm>
            <a:off x="1" y="0"/>
            <a:ext cx="1928793" cy="6858000"/>
          </a:xfrm>
          <a:prstGeom prst="rect">
            <a:avLst/>
          </a:prstGeom>
          <a:noFill/>
        </p:spPr>
      </p:pic>
      <p:sp>
        <p:nvSpPr>
          <p:cNvPr id="8" name="Заголовок 1"/>
          <p:cNvSpPr>
            <a:spLocks noGrp="1"/>
          </p:cNvSpPr>
          <p:nvPr>
            <p:ph type="title"/>
          </p:nvPr>
        </p:nvSpPr>
        <p:spPr>
          <a:xfrm>
            <a:off x="2771800" y="188639"/>
            <a:ext cx="5186370" cy="1023795"/>
          </a:xfrm>
        </p:spPr>
        <p:txBody>
          <a:bodyPr>
            <a:noAutofit/>
          </a:bodyPr>
          <a:lstStyle/>
          <a:p>
            <a:pPr lvl="0" defTabSz="455022" fontAlgn="base">
              <a:spcAft>
                <a:spcPct val="0"/>
              </a:spcAft>
            </a:pP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ГОРОДА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ЧЕБОКСАРЫ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ВОЙНЕ</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endParaRPr lang="ru-RU" sz="1800" b="1" dirty="0">
              <a:solidFill>
                <a:srgbClr val="C00000"/>
              </a:solidFill>
              <a:latin typeface="Arial" pitchFamily="34" charset="0"/>
              <a:cs typeface="Arial" pitchFamily="34" charset="0"/>
            </a:endParaRPr>
          </a:p>
        </p:txBody>
      </p:sp>
      <p:sp>
        <p:nvSpPr>
          <p:cNvPr id="19" name="CustomShape 2"/>
          <p:cNvSpPr/>
          <p:nvPr/>
        </p:nvSpPr>
        <p:spPr>
          <a:xfrm>
            <a:off x="1928794" y="-1972920"/>
            <a:ext cx="5667542" cy="367878"/>
          </a:xfrm>
          <a:prstGeom prst="rect">
            <a:avLst/>
          </a:prstGeom>
          <a:ln>
            <a:noFill/>
          </a:ln>
          <a:effectLst>
            <a:outerShdw blurRad="107950" dist="126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p:style>
        <p:txBody>
          <a:bodyPr wrap="square" lIns="90000" tIns="45000" rIns="90000" bIns="45000">
            <a:spAutoFit/>
          </a:bodyPr>
          <a:lstStyle/>
          <a:p>
            <a:pPr algn="just" eaLnBrk="1" fontAlgn="auto" hangingPunct="1">
              <a:spcBef>
                <a:spcPts val="0"/>
              </a:spcBef>
              <a:spcAft>
                <a:spcPts val="300"/>
              </a:spcAft>
              <a:defRPr/>
            </a:pPr>
            <a:endParaRPr lang="ru-RU" spc="-1" dirty="0"/>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1243" y="1212435"/>
            <a:ext cx="3232846" cy="2274442"/>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137" y="1212435"/>
            <a:ext cx="3138872" cy="2288573"/>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31244" y="3681403"/>
            <a:ext cx="3266382" cy="2677825"/>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96137" y="3714195"/>
            <a:ext cx="3138872" cy="2739142"/>
          </a:xfrm>
          <a:prstGeom prst="rect">
            <a:avLst/>
          </a:prstGeom>
        </p:spPr>
      </p:pic>
    </p:spTree>
    <p:extLst>
      <p:ext uri="{BB962C8B-B14F-4D97-AF65-F5344CB8AC3E}">
        <p14:creationId xmlns:p14="http://schemas.microsoft.com/office/powerpoint/2010/main" val="111747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AED5E6C7-BCFF-48DE-AC5B-4B75C2CC7EF2}" type="slidenum">
              <a:rPr lang="ru-RU" smtClean="0">
                <a:solidFill>
                  <a:prstClr val="black">
                    <a:tint val="75000"/>
                  </a:prstClr>
                </a:solidFill>
              </a:rPr>
              <a:pPr/>
              <a:t>12</a:t>
            </a:fld>
            <a:endParaRPr lang="ru-RU">
              <a:solidFill>
                <a:prstClr val="black">
                  <a:tint val="75000"/>
                </a:prstClr>
              </a:solidFill>
            </a:endParaRPr>
          </a:p>
        </p:txBody>
      </p:sp>
      <p:sp>
        <p:nvSpPr>
          <p:cNvPr id="4" name="Прямоугольник 3"/>
          <p:cNvSpPr/>
          <p:nvPr/>
        </p:nvSpPr>
        <p:spPr>
          <a:xfrm>
            <a:off x="1928794" y="285728"/>
            <a:ext cx="571504"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e85eaeba42d.jpg"/>
          <p:cNvPicPr>
            <a:picLocks noChangeAspect="1" noChangeArrowheads="1"/>
          </p:cNvPicPr>
          <p:nvPr/>
        </p:nvPicPr>
        <p:blipFill>
          <a:blip r:embed="rId3" cstate="print"/>
          <a:srcRect l="78501" t="7463" r="3499" b="8955"/>
          <a:stretch>
            <a:fillRect/>
          </a:stretch>
        </p:blipFill>
        <p:spPr bwMode="auto">
          <a:xfrm>
            <a:off x="1" y="0"/>
            <a:ext cx="1928793" cy="6858000"/>
          </a:xfrm>
          <a:prstGeom prst="rect">
            <a:avLst/>
          </a:prstGeom>
          <a:noFill/>
        </p:spPr>
      </p:pic>
      <p:sp>
        <p:nvSpPr>
          <p:cNvPr id="8" name="Заголовок 1"/>
          <p:cNvSpPr>
            <a:spLocks noGrp="1"/>
          </p:cNvSpPr>
          <p:nvPr>
            <p:ph type="title"/>
          </p:nvPr>
        </p:nvSpPr>
        <p:spPr>
          <a:xfrm>
            <a:off x="2771800" y="383298"/>
            <a:ext cx="5186370" cy="1023795"/>
          </a:xfrm>
        </p:spPr>
        <p:txBody>
          <a:bodyPr>
            <a:noAutofit/>
          </a:bodyPr>
          <a:lstStyle/>
          <a:p>
            <a:pPr lvl="0" defTabSz="455022" fontAlgn="base">
              <a:spcAft>
                <a:spcPct val="0"/>
              </a:spcAft>
            </a:pP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ГОРОДА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ЧЕБОКСАРЫ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ВОЙНЕ</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endParaRPr lang="ru-RU" sz="1800" b="1" dirty="0">
              <a:solidFill>
                <a:srgbClr val="C00000"/>
              </a:solidFill>
              <a:latin typeface="Arial" pitchFamily="34" charset="0"/>
              <a:cs typeface="Arial" pitchFamily="34" charset="0"/>
            </a:endParaRPr>
          </a:p>
        </p:txBody>
      </p:sp>
      <p:sp>
        <p:nvSpPr>
          <p:cNvPr id="19" name="CustomShape 2"/>
          <p:cNvSpPr/>
          <p:nvPr/>
        </p:nvSpPr>
        <p:spPr>
          <a:xfrm>
            <a:off x="1928794" y="-1972920"/>
            <a:ext cx="5667542" cy="367878"/>
          </a:xfrm>
          <a:prstGeom prst="rect">
            <a:avLst/>
          </a:prstGeom>
          <a:ln>
            <a:noFill/>
          </a:ln>
          <a:effectLst>
            <a:outerShdw blurRad="107950" dist="126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p:style>
        <p:txBody>
          <a:bodyPr wrap="square" lIns="90000" tIns="45000" rIns="90000" bIns="45000">
            <a:spAutoFit/>
          </a:bodyPr>
          <a:lstStyle/>
          <a:p>
            <a:pPr algn="just" eaLnBrk="1" fontAlgn="auto" hangingPunct="1">
              <a:spcBef>
                <a:spcPts val="0"/>
              </a:spcBef>
              <a:spcAft>
                <a:spcPts val="300"/>
              </a:spcAft>
              <a:defRPr/>
            </a:pPr>
            <a:endParaRPr lang="ru-RU" spc="-1" dirty="0"/>
          </a:p>
        </p:txBody>
      </p:sp>
      <p:sp>
        <p:nvSpPr>
          <p:cNvPr id="2" name="Прямоугольник 1"/>
          <p:cNvSpPr/>
          <p:nvPr/>
        </p:nvSpPr>
        <p:spPr>
          <a:xfrm>
            <a:off x="2195736" y="1571588"/>
            <a:ext cx="3456384" cy="4647426"/>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spcAft>
                <a:spcPts val="0"/>
              </a:spcAft>
            </a:pP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Уруков</a:t>
            </a:r>
            <a:r>
              <a:rPr lang="ru-RU" sz="2800"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p>
          <a:p>
            <a:pPr algn="ctr">
              <a:spcAft>
                <a:spcPts val="0"/>
              </a:spcAft>
            </a:pPr>
            <a:r>
              <a:rPr lang="ru-RU" sz="2800"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Виталий Иванович</a:t>
            </a:r>
            <a:r>
              <a:rPr lang="ru-RU" sz="2400"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spcAft>
                <a:spcPts val="0"/>
              </a:spcAft>
            </a:pPr>
            <a:r>
              <a:rPr lang="ru-RU" sz="2400" dirty="0" smtClean="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командир </a:t>
            </a:r>
            <a:r>
              <a:rPr lang="ru-RU" sz="2400" dirty="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батальона автоматчиков 40-ой </a:t>
            </a:r>
            <a:r>
              <a:rPr lang="ru-RU" sz="2400" dirty="0" smtClean="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  гвардейской </a:t>
            </a:r>
            <a:r>
              <a:rPr lang="ru-RU" sz="2400" dirty="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танковой </a:t>
            </a:r>
            <a:r>
              <a:rPr lang="ru-RU" sz="2400" dirty="0" smtClean="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бригады; 11-го </a:t>
            </a:r>
            <a:r>
              <a:rPr lang="ru-RU" sz="2400" dirty="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гвардейского танкового </a:t>
            </a:r>
            <a:r>
              <a:rPr lang="ru-RU" sz="2400" dirty="0" smtClean="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корпуса. Проявил героизм в боях в районе </a:t>
            </a:r>
            <a:r>
              <a:rPr lang="ru-RU" sz="2400" dirty="0" err="1" smtClean="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Белехово</a:t>
            </a:r>
            <a:r>
              <a:rPr lang="ru-RU" sz="2400" dirty="0" smtClean="0">
                <a:solidFill>
                  <a:schemeClr val="bg1"/>
                </a:solidFill>
                <a:latin typeface="Times New Roman" panose="02020603050405020304" pitchFamily="18" charset="0"/>
                <a:ea typeface="Arial Unicode MS" panose="020B0604020202020204" pitchFamily="34" charset="-128"/>
                <a:cs typeface="Times New Roman" panose="02020603050405020304" pitchFamily="18" charset="0"/>
              </a:rPr>
              <a:t>. С ротой автоматчиков пошел в атаку против немцев</a:t>
            </a:r>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7157" y="1573155"/>
            <a:ext cx="3209339" cy="4645859"/>
          </a:xfrm>
          <a:prstGeom prst="rect">
            <a:avLst/>
          </a:prstGeom>
        </p:spPr>
      </p:pic>
    </p:spTree>
    <p:extLst>
      <p:ext uri="{BB962C8B-B14F-4D97-AF65-F5344CB8AC3E}">
        <p14:creationId xmlns:p14="http://schemas.microsoft.com/office/powerpoint/2010/main" val="2832327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6720142" y="6356350"/>
            <a:ext cx="2286198" cy="365125"/>
          </a:xfrm>
        </p:spPr>
        <p:txBody>
          <a:bodyPr/>
          <a:lstStyle/>
          <a:p>
            <a:pPr algn="ctr"/>
            <a:endParaRPr lang="ru-RU" sz="1600" dirty="0" smtClean="0">
              <a:solidFill>
                <a:schemeClr val="tx1"/>
              </a:solidFill>
              <a:latin typeface="Arial" panose="020B0604020202020204" pitchFamily="34" charset="0"/>
              <a:cs typeface="Arial" panose="020B0604020202020204" pitchFamily="34" charset="0"/>
            </a:endParaRPr>
          </a:p>
          <a:p>
            <a:pPr algn="ctr"/>
            <a:r>
              <a:rPr lang="ru-RU" sz="1600" dirty="0" smtClean="0">
                <a:solidFill>
                  <a:schemeClr val="tx1"/>
                </a:solidFill>
                <a:latin typeface="Arial" panose="020B0604020202020204" pitchFamily="34" charset="0"/>
                <a:cs typeface="Arial" panose="020B0604020202020204" pitchFamily="34" charset="0"/>
              </a:rPr>
              <a:t>Карпеев </a:t>
            </a:r>
            <a:r>
              <a:rPr lang="ru-RU" sz="1600" dirty="0">
                <a:solidFill>
                  <a:schemeClr val="tx1"/>
                </a:solidFill>
                <a:latin typeface="Arial" panose="020B0604020202020204" pitchFamily="34" charset="0"/>
                <a:cs typeface="Arial" panose="020B0604020202020204" pitchFamily="34" charset="0"/>
              </a:rPr>
              <a:t>Михаил Поликарпович </a:t>
            </a:r>
          </a:p>
        </p:txBody>
      </p:sp>
      <p:sp>
        <p:nvSpPr>
          <p:cNvPr id="4" name="Прямоугольник 3"/>
          <p:cNvSpPr/>
          <p:nvPr/>
        </p:nvSpPr>
        <p:spPr>
          <a:xfrm>
            <a:off x="1928794" y="285728"/>
            <a:ext cx="571504"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e85eaeba42d.jpg"/>
          <p:cNvPicPr>
            <a:picLocks noChangeAspect="1" noChangeArrowheads="1"/>
          </p:cNvPicPr>
          <p:nvPr/>
        </p:nvPicPr>
        <p:blipFill>
          <a:blip r:embed="rId3" cstate="print"/>
          <a:srcRect l="78501" t="7463" r="3499" b="8955"/>
          <a:stretch>
            <a:fillRect/>
          </a:stretch>
        </p:blipFill>
        <p:spPr bwMode="auto">
          <a:xfrm>
            <a:off x="1" y="0"/>
            <a:ext cx="1928793" cy="6858000"/>
          </a:xfrm>
          <a:prstGeom prst="rect">
            <a:avLst/>
          </a:prstGeom>
          <a:noFill/>
        </p:spPr>
      </p:pic>
      <p:sp>
        <p:nvSpPr>
          <p:cNvPr id="8" name="Заголовок 1"/>
          <p:cNvSpPr>
            <a:spLocks noGrp="1"/>
          </p:cNvSpPr>
          <p:nvPr>
            <p:ph type="title"/>
          </p:nvPr>
        </p:nvSpPr>
        <p:spPr>
          <a:xfrm>
            <a:off x="2771800" y="383298"/>
            <a:ext cx="5186370" cy="1023795"/>
          </a:xfrm>
        </p:spPr>
        <p:txBody>
          <a:bodyPr>
            <a:noAutofit/>
          </a:bodyPr>
          <a:lstStyle/>
          <a:p>
            <a:pPr lvl="0" defTabSz="455022" fontAlgn="base">
              <a:spcAft>
                <a:spcPct val="0"/>
              </a:spcAft>
            </a:pP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ГОРОДА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ЧЕБОКСАРЫ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ВОЙНЕ</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endParaRPr lang="ru-RU" sz="1800" b="1" dirty="0">
              <a:solidFill>
                <a:srgbClr val="C00000"/>
              </a:solidFill>
              <a:latin typeface="Arial" pitchFamily="34" charset="0"/>
              <a:cs typeface="Arial" pitchFamily="34" charset="0"/>
            </a:endParaRPr>
          </a:p>
        </p:txBody>
      </p:sp>
      <p:sp>
        <p:nvSpPr>
          <p:cNvPr id="19" name="CustomShape 2"/>
          <p:cNvSpPr/>
          <p:nvPr/>
        </p:nvSpPr>
        <p:spPr>
          <a:xfrm>
            <a:off x="1928794" y="-1972920"/>
            <a:ext cx="5667542" cy="367878"/>
          </a:xfrm>
          <a:prstGeom prst="rect">
            <a:avLst/>
          </a:prstGeom>
          <a:ln>
            <a:noFill/>
          </a:ln>
          <a:effectLst>
            <a:outerShdw blurRad="107950" dist="126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p:style>
        <p:txBody>
          <a:bodyPr wrap="square" lIns="90000" tIns="45000" rIns="90000" bIns="45000">
            <a:spAutoFit/>
          </a:bodyPr>
          <a:lstStyle/>
          <a:p>
            <a:pPr algn="just" eaLnBrk="1" fontAlgn="auto" hangingPunct="1">
              <a:spcBef>
                <a:spcPts val="0"/>
              </a:spcBef>
              <a:spcAft>
                <a:spcPts val="300"/>
              </a:spcAft>
              <a:defRPr/>
            </a:pPr>
            <a:endParaRPr lang="ru-RU" spc="-1" dirty="0"/>
          </a:p>
        </p:txBody>
      </p:sp>
      <p:pic>
        <p:nvPicPr>
          <p:cNvPr id="7" name="Рисунок 6"/>
          <p:cNvPicPr>
            <a:picLocks noChangeAspect="1"/>
          </p:cNvPicPr>
          <p:nvPr/>
        </p:nvPicPr>
        <p:blipFill>
          <a:blip r:embed="rId4"/>
          <a:stretch>
            <a:fillRect/>
          </a:stretch>
        </p:blipFill>
        <p:spPr>
          <a:xfrm>
            <a:off x="1930129" y="1196752"/>
            <a:ext cx="2383743" cy="2401943"/>
          </a:xfrm>
          <a:prstGeom prst="rect">
            <a:avLst/>
          </a:prstGeom>
        </p:spPr>
      </p:pic>
      <p:sp>
        <p:nvSpPr>
          <p:cNvPr id="9" name="Прямоугольник 8"/>
          <p:cNvSpPr/>
          <p:nvPr/>
        </p:nvSpPr>
        <p:spPr>
          <a:xfrm rot="10800000" flipV="1">
            <a:off x="1285796" y="3656357"/>
            <a:ext cx="3672408" cy="584775"/>
          </a:xfrm>
          <a:prstGeom prst="rect">
            <a:avLst/>
          </a:prstGeom>
        </p:spPr>
        <p:txBody>
          <a:bodyPr wrap="square">
            <a:spAutoFit/>
          </a:bodyPr>
          <a:lstStyle/>
          <a:p>
            <a:pPr algn="ctr"/>
            <a:r>
              <a:rPr lang="ru-RU" sz="1600" dirty="0">
                <a:latin typeface="Arial" panose="020B0604020202020204" pitchFamily="34" charset="0"/>
                <a:cs typeface="Arial" panose="020B0604020202020204" pitchFamily="34" charset="0"/>
              </a:rPr>
              <a:t>Орлов Федот </a:t>
            </a:r>
            <a:endParaRPr lang="ru-RU" sz="1600" dirty="0" smtClean="0">
              <a:latin typeface="Arial" panose="020B0604020202020204" pitchFamily="34" charset="0"/>
              <a:cs typeface="Arial" panose="020B0604020202020204" pitchFamily="34" charset="0"/>
            </a:endParaRPr>
          </a:p>
          <a:p>
            <a:pPr algn="ctr"/>
            <a:r>
              <a:rPr lang="ru-RU" sz="1600" dirty="0" smtClean="0">
                <a:latin typeface="Arial" panose="020B0604020202020204" pitchFamily="34" charset="0"/>
                <a:cs typeface="Arial" panose="020B0604020202020204" pitchFamily="34" charset="0"/>
              </a:rPr>
              <a:t>Никитич</a:t>
            </a:r>
            <a:endParaRPr lang="ru-RU" sz="1600" dirty="0">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5"/>
          <a:stretch>
            <a:fillRect/>
          </a:stretch>
        </p:blipFill>
        <p:spPr>
          <a:xfrm>
            <a:off x="4667538" y="1202097"/>
            <a:ext cx="1524132" cy="2396598"/>
          </a:xfrm>
          <a:prstGeom prst="rect">
            <a:avLst/>
          </a:prstGeom>
        </p:spPr>
      </p:pic>
      <p:sp>
        <p:nvSpPr>
          <p:cNvPr id="11" name="Прямоугольник 10"/>
          <p:cNvSpPr/>
          <p:nvPr/>
        </p:nvSpPr>
        <p:spPr>
          <a:xfrm rot="10800000" flipV="1">
            <a:off x="4394555" y="3728602"/>
            <a:ext cx="1977644" cy="584775"/>
          </a:xfrm>
          <a:prstGeom prst="rect">
            <a:avLst/>
          </a:prstGeom>
        </p:spPr>
        <p:txBody>
          <a:bodyPr wrap="square">
            <a:spAutoFit/>
          </a:bodyPr>
          <a:lstStyle/>
          <a:p>
            <a:pPr algn="ctr"/>
            <a:r>
              <a:rPr lang="ru-RU" sz="1600" dirty="0">
                <a:latin typeface="Arial" panose="020B0604020202020204" pitchFamily="34" charset="0"/>
                <a:cs typeface="Arial" panose="020B0604020202020204" pitchFamily="34" charset="0"/>
              </a:rPr>
              <a:t>Чухреев Николай Максимович</a:t>
            </a:r>
          </a:p>
        </p:txBody>
      </p:sp>
      <p:pic>
        <p:nvPicPr>
          <p:cNvPr id="12" name="Рисунок 11"/>
          <p:cNvPicPr>
            <a:picLocks noChangeAspect="1"/>
          </p:cNvPicPr>
          <p:nvPr/>
        </p:nvPicPr>
        <p:blipFill>
          <a:blip r:embed="rId6"/>
          <a:stretch>
            <a:fillRect/>
          </a:stretch>
        </p:blipFill>
        <p:spPr>
          <a:xfrm>
            <a:off x="6481285" y="1180871"/>
            <a:ext cx="2583100" cy="2419029"/>
          </a:xfrm>
          <a:prstGeom prst="rect">
            <a:avLst/>
          </a:prstGeom>
        </p:spPr>
      </p:pic>
      <p:sp>
        <p:nvSpPr>
          <p:cNvPr id="13" name="Прямоугольник 12"/>
          <p:cNvSpPr/>
          <p:nvPr/>
        </p:nvSpPr>
        <p:spPr>
          <a:xfrm>
            <a:off x="6183542" y="3244334"/>
            <a:ext cx="3212994" cy="861774"/>
          </a:xfrm>
          <a:prstGeom prst="rect">
            <a:avLst/>
          </a:prstGeom>
        </p:spPr>
        <p:txBody>
          <a:bodyPr wrap="square">
            <a:spAutoFit/>
          </a:bodyPr>
          <a:lstStyle/>
          <a:p>
            <a:pPr algn="ctr"/>
            <a:endParaRPr lang="ru-RU" dirty="0" smtClean="0">
              <a:latin typeface="Arial" panose="020B0604020202020204" pitchFamily="34" charset="0"/>
              <a:cs typeface="Arial" panose="020B0604020202020204" pitchFamily="34" charset="0"/>
            </a:endParaRPr>
          </a:p>
          <a:p>
            <a:pPr algn="ctr"/>
            <a:r>
              <a:rPr lang="ru-RU" sz="1600" dirty="0" smtClean="0">
                <a:latin typeface="Arial" panose="020B0604020202020204" pitchFamily="34" charset="0"/>
                <a:cs typeface="Arial" panose="020B0604020202020204" pitchFamily="34" charset="0"/>
              </a:rPr>
              <a:t>Винокуров </a:t>
            </a:r>
            <a:r>
              <a:rPr lang="ru-RU" sz="1600" dirty="0">
                <a:latin typeface="Arial" panose="020B0604020202020204" pitchFamily="34" charset="0"/>
                <a:cs typeface="Arial" panose="020B0604020202020204" pitchFamily="34" charset="0"/>
              </a:rPr>
              <a:t>Вячеслав </a:t>
            </a:r>
            <a:endParaRPr lang="ru-RU" sz="1600" dirty="0" smtClean="0">
              <a:latin typeface="Arial" panose="020B0604020202020204" pitchFamily="34" charset="0"/>
              <a:cs typeface="Arial" panose="020B0604020202020204" pitchFamily="34" charset="0"/>
            </a:endParaRPr>
          </a:p>
          <a:p>
            <a:pPr algn="ctr"/>
            <a:r>
              <a:rPr lang="ru-RU" sz="1600" dirty="0" smtClean="0">
                <a:latin typeface="Arial" panose="020B0604020202020204" pitchFamily="34" charset="0"/>
                <a:cs typeface="Arial" panose="020B0604020202020204" pitchFamily="34" charset="0"/>
              </a:rPr>
              <a:t>Петрович</a:t>
            </a:r>
            <a:endParaRPr lang="ru-RU" sz="1600" dirty="0">
              <a:latin typeface="Arial" panose="020B0604020202020204" pitchFamily="34" charset="0"/>
              <a:cs typeface="Arial" panose="020B0604020202020204" pitchFamily="34" charset="0"/>
            </a:endParaRPr>
          </a:p>
        </p:txBody>
      </p:sp>
      <p:pic>
        <p:nvPicPr>
          <p:cNvPr id="14" name="Рисунок 13"/>
          <p:cNvPicPr>
            <a:picLocks noChangeAspect="1"/>
          </p:cNvPicPr>
          <p:nvPr/>
        </p:nvPicPr>
        <p:blipFill>
          <a:blip r:embed="rId7"/>
          <a:stretch>
            <a:fillRect/>
          </a:stretch>
        </p:blipFill>
        <p:spPr>
          <a:xfrm>
            <a:off x="1999188" y="4169201"/>
            <a:ext cx="1993215" cy="2187149"/>
          </a:xfrm>
          <a:prstGeom prst="rect">
            <a:avLst/>
          </a:prstGeom>
        </p:spPr>
      </p:pic>
      <p:sp>
        <p:nvSpPr>
          <p:cNvPr id="16" name="TextBox 15"/>
          <p:cNvSpPr txBox="1"/>
          <p:nvPr/>
        </p:nvSpPr>
        <p:spPr>
          <a:xfrm>
            <a:off x="1928794" y="6356350"/>
            <a:ext cx="2063609" cy="584775"/>
          </a:xfrm>
          <a:prstGeom prst="rect">
            <a:avLst/>
          </a:prstGeom>
          <a:noFill/>
        </p:spPr>
        <p:txBody>
          <a:bodyPr wrap="square" rtlCol="0">
            <a:spAutoFit/>
          </a:bodyPr>
          <a:lstStyle/>
          <a:p>
            <a:pPr algn="ctr"/>
            <a:r>
              <a:rPr lang="ru-RU" sz="1600" dirty="0">
                <a:latin typeface="Arial" panose="020B0604020202020204" pitchFamily="34" charset="0"/>
                <a:cs typeface="Arial" panose="020B0604020202020204" pitchFamily="34" charset="0"/>
              </a:rPr>
              <a:t>Герасимов Иван Николаевич</a:t>
            </a:r>
          </a:p>
        </p:txBody>
      </p:sp>
      <p:pic>
        <p:nvPicPr>
          <p:cNvPr id="17" name="Рисунок 16"/>
          <p:cNvPicPr>
            <a:picLocks noChangeAspect="1"/>
          </p:cNvPicPr>
          <p:nvPr/>
        </p:nvPicPr>
        <p:blipFill>
          <a:blip r:embed="rId8"/>
          <a:stretch>
            <a:fillRect/>
          </a:stretch>
        </p:blipFill>
        <p:spPr>
          <a:xfrm>
            <a:off x="4312427" y="4236015"/>
            <a:ext cx="2286198" cy="2119357"/>
          </a:xfrm>
          <a:prstGeom prst="rect">
            <a:avLst/>
          </a:prstGeom>
        </p:spPr>
      </p:pic>
      <p:sp>
        <p:nvSpPr>
          <p:cNvPr id="18" name="TextBox 17"/>
          <p:cNvSpPr txBox="1"/>
          <p:nvPr/>
        </p:nvSpPr>
        <p:spPr>
          <a:xfrm>
            <a:off x="4345754" y="6355372"/>
            <a:ext cx="2419813" cy="584775"/>
          </a:xfrm>
          <a:prstGeom prst="rect">
            <a:avLst/>
          </a:prstGeom>
          <a:noFill/>
        </p:spPr>
        <p:txBody>
          <a:bodyPr wrap="square" rtlCol="0">
            <a:spAutoFit/>
          </a:bodyPr>
          <a:lstStyle/>
          <a:p>
            <a:pPr algn="ctr"/>
            <a:r>
              <a:rPr lang="ru-RU" sz="1600" dirty="0">
                <a:latin typeface="Arial" panose="020B0604020202020204" pitchFamily="34" charset="0"/>
                <a:cs typeface="Arial" panose="020B0604020202020204" pitchFamily="34" charset="0"/>
              </a:rPr>
              <a:t>Захаров Николай Сергеевич</a:t>
            </a:r>
          </a:p>
        </p:txBody>
      </p:sp>
      <p:pic>
        <p:nvPicPr>
          <p:cNvPr id="20" name="Picture 2" descr="http://enc.cap.ru/pics/%D0%BA%D0%B0%D1%80%D0%BF%D0%B5%D0%B5%D0%B2%20%D0%BC.%20%D0%BF..gif"/>
          <p:cNvPicPr>
            <a:picLocks noChangeAspect="1" noChangeArrowheads="1"/>
          </p:cNvPicPr>
          <p:nvPr/>
        </p:nvPicPr>
        <p:blipFill rotWithShape="1">
          <a:blip r:embed="rId9">
            <a:extLst>
              <a:ext uri="{28A0092B-C50C-407E-A947-70E740481C1C}">
                <a14:useLocalDpi xmlns:a14="http://schemas.microsoft.com/office/drawing/2010/main" val="0"/>
              </a:ext>
            </a:extLst>
          </a:blip>
          <a:srcRect l="2282" r="8024" b="17460"/>
          <a:stretch/>
        </p:blipFill>
        <p:spPr bwMode="auto">
          <a:xfrm>
            <a:off x="6720142" y="4184675"/>
            <a:ext cx="2344243" cy="2170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551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AED5E6C7-BCFF-48DE-AC5B-4B75C2CC7EF2}" type="slidenum">
              <a:rPr lang="ru-RU" smtClean="0">
                <a:solidFill>
                  <a:prstClr val="black">
                    <a:tint val="75000"/>
                  </a:prstClr>
                </a:solidFill>
              </a:rPr>
              <a:pPr/>
              <a:t>14</a:t>
            </a:fld>
            <a:endParaRPr lang="ru-RU">
              <a:solidFill>
                <a:prstClr val="black">
                  <a:tint val="75000"/>
                </a:prstClr>
              </a:solidFill>
            </a:endParaRPr>
          </a:p>
        </p:txBody>
      </p:sp>
      <p:sp>
        <p:nvSpPr>
          <p:cNvPr id="4" name="Прямоугольник 3"/>
          <p:cNvSpPr/>
          <p:nvPr/>
        </p:nvSpPr>
        <p:spPr>
          <a:xfrm>
            <a:off x="1928794" y="285728"/>
            <a:ext cx="571504"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e85eaeba42d.jpg"/>
          <p:cNvPicPr>
            <a:picLocks noChangeAspect="1" noChangeArrowheads="1"/>
          </p:cNvPicPr>
          <p:nvPr/>
        </p:nvPicPr>
        <p:blipFill>
          <a:blip r:embed="rId3" cstate="print"/>
          <a:srcRect l="78501" t="7463" r="3499" b="8955"/>
          <a:stretch>
            <a:fillRect/>
          </a:stretch>
        </p:blipFill>
        <p:spPr bwMode="auto">
          <a:xfrm>
            <a:off x="1" y="0"/>
            <a:ext cx="1928793" cy="6858000"/>
          </a:xfrm>
          <a:prstGeom prst="rect">
            <a:avLst/>
          </a:prstGeom>
          <a:noFill/>
        </p:spPr>
      </p:pic>
      <p:sp>
        <p:nvSpPr>
          <p:cNvPr id="8" name="Заголовок 1"/>
          <p:cNvSpPr>
            <a:spLocks noGrp="1"/>
          </p:cNvSpPr>
          <p:nvPr>
            <p:ph type="title"/>
          </p:nvPr>
        </p:nvSpPr>
        <p:spPr>
          <a:xfrm>
            <a:off x="2771800" y="383298"/>
            <a:ext cx="5186370" cy="1023795"/>
          </a:xfrm>
        </p:spPr>
        <p:txBody>
          <a:bodyPr>
            <a:noAutofit/>
          </a:bodyPr>
          <a:lstStyle/>
          <a:p>
            <a:pPr lvl="0" defTabSz="455022" fontAlgn="base">
              <a:spcAft>
                <a:spcPct val="0"/>
              </a:spcAft>
            </a:pP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ГОРОДА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ЧЕБОКСАРЫ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ВОЙНЕ</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endParaRPr lang="ru-RU" sz="1800" b="1" dirty="0">
              <a:solidFill>
                <a:srgbClr val="C00000"/>
              </a:solidFill>
              <a:latin typeface="Arial" pitchFamily="34" charset="0"/>
              <a:cs typeface="Arial" pitchFamily="34" charset="0"/>
            </a:endParaRPr>
          </a:p>
        </p:txBody>
      </p:sp>
      <p:sp>
        <p:nvSpPr>
          <p:cNvPr id="19" name="CustomShape 2"/>
          <p:cNvSpPr/>
          <p:nvPr/>
        </p:nvSpPr>
        <p:spPr>
          <a:xfrm>
            <a:off x="1928794" y="-1972920"/>
            <a:ext cx="5667542" cy="367878"/>
          </a:xfrm>
          <a:prstGeom prst="rect">
            <a:avLst/>
          </a:prstGeom>
          <a:ln>
            <a:noFill/>
          </a:ln>
          <a:effectLst>
            <a:outerShdw blurRad="107950" dist="126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p:style>
        <p:txBody>
          <a:bodyPr wrap="square" lIns="90000" tIns="45000" rIns="90000" bIns="45000">
            <a:spAutoFit/>
          </a:bodyPr>
          <a:lstStyle/>
          <a:p>
            <a:pPr algn="just" eaLnBrk="1" fontAlgn="auto" hangingPunct="1">
              <a:spcBef>
                <a:spcPts val="0"/>
              </a:spcBef>
              <a:spcAft>
                <a:spcPts val="300"/>
              </a:spcAft>
              <a:defRPr/>
            </a:pPr>
            <a:endParaRPr lang="ru-RU" spc="-1" dirty="0"/>
          </a:p>
        </p:txBody>
      </p:sp>
      <p:pic>
        <p:nvPicPr>
          <p:cNvPr id="9" name="Picture 2" descr="http://soviet-aces-1936-53.ru/abc/k/kochetov8.jpg"/>
          <p:cNvPicPr>
            <a:picLocks noChangeAspect="1" noChangeArrowheads="1"/>
          </p:cNvPicPr>
          <p:nvPr/>
        </p:nvPicPr>
        <p:blipFill rotWithShape="1">
          <a:blip r:embed="rId4">
            <a:extLst>
              <a:ext uri="{28A0092B-C50C-407E-A947-70E740481C1C}">
                <a14:useLocalDpi xmlns:a14="http://schemas.microsoft.com/office/drawing/2010/main" val="0"/>
              </a:ext>
            </a:extLst>
          </a:blip>
          <a:srcRect l="2699" t="1891" r="2801" b="33851"/>
          <a:stretch/>
        </p:blipFill>
        <p:spPr bwMode="auto">
          <a:xfrm>
            <a:off x="2148837" y="1208836"/>
            <a:ext cx="2613728" cy="24049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148837" y="3274200"/>
            <a:ext cx="2502520" cy="861774"/>
          </a:xfrm>
          <a:prstGeom prst="rect">
            <a:avLst/>
          </a:prstGeom>
          <a:noFill/>
        </p:spPr>
        <p:txBody>
          <a:bodyPr wrap="square" rtlCol="0">
            <a:spAutoFit/>
          </a:bodyPr>
          <a:lstStyle/>
          <a:p>
            <a:pPr algn="ctr"/>
            <a:endParaRPr lang="ru-RU" dirty="0" smtClean="0">
              <a:latin typeface="Arial" panose="020B0604020202020204" pitchFamily="34" charset="0"/>
              <a:cs typeface="Arial" panose="020B0604020202020204" pitchFamily="34" charset="0"/>
            </a:endParaRPr>
          </a:p>
          <a:p>
            <a:pPr algn="ctr"/>
            <a:r>
              <a:rPr lang="ru-RU" sz="1600" dirty="0" smtClean="0">
                <a:latin typeface="Arial" panose="020B0604020202020204" pitchFamily="34" charset="0"/>
                <a:cs typeface="Arial" panose="020B0604020202020204" pitchFamily="34" charset="0"/>
              </a:rPr>
              <a:t>Кочетов </a:t>
            </a:r>
            <a:r>
              <a:rPr lang="ru-RU" sz="1600" dirty="0">
                <a:latin typeface="Arial" panose="020B0604020202020204" pitchFamily="34" charset="0"/>
                <a:cs typeface="Arial" panose="020B0604020202020204" pitchFamily="34" charset="0"/>
              </a:rPr>
              <a:t>Александр            Васильевич</a:t>
            </a:r>
            <a:endParaRPr lang="ru-RU" sz="1600" dirty="0"/>
          </a:p>
        </p:txBody>
      </p:sp>
      <p:pic>
        <p:nvPicPr>
          <p:cNvPr id="13" name="Picture 8" descr="https://mega-talant.com/uploads/files/14673/89032/94100_images/6.jpg"/>
          <p:cNvPicPr>
            <a:picLocks noChangeAspect="1" noChangeArrowheads="1"/>
          </p:cNvPicPr>
          <p:nvPr/>
        </p:nvPicPr>
        <p:blipFill rotWithShape="1">
          <a:blip r:embed="rId5">
            <a:extLst>
              <a:ext uri="{28A0092B-C50C-407E-A947-70E740481C1C}">
                <a14:useLocalDpi xmlns:a14="http://schemas.microsoft.com/office/drawing/2010/main" val="0"/>
              </a:ext>
            </a:extLst>
          </a:blip>
          <a:srcRect l="9720" t="17899" r="52480" b="28276"/>
          <a:stretch/>
        </p:blipFill>
        <p:spPr bwMode="auto">
          <a:xfrm>
            <a:off x="5533642" y="1221110"/>
            <a:ext cx="2746534" cy="240490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724128" y="3626018"/>
            <a:ext cx="2546062" cy="584775"/>
          </a:xfrm>
          <a:prstGeom prst="rect">
            <a:avLst/>
          </a:prstGeom>
          <a:noFill/>
        </p:spPr>
        <p:txBody>
          <a:bodyPr wrap="square" rtlCol="0">
            <a:spAutoFit/>
          </a:bodyPr>
          <a:lstStyle/>
          <a:p>
            <a:pPr algn="ctr"/>
            <a:r>
              <a:rPr lang="ru-RU" sz="1600" dirty="0">
                <a:latin typeface="Arial" panose="020B0604020202020204" pitchFamily="34" charset="0"/>
                <a:cs typeface="Arial" panose="020B0604020202020204" pitchFamily="34" charset="0"/>
              </a:rPr>
              <a:t>Паршин Григорий Михайлович</a:t>
            </a:r>
          </a:p>
        </p:txBody>
      </p:sp>
      <p:pic>
        <p:nvPicPr>
          <p:cNvPr id="14" name="Рисунок 13"/>
          <p:cNvPicPr>
            <a:picLocks noChangeAspect="1"/>
          </p:cNvPicPr>
          <p:nvPr/>
        </p:nvPicPr>
        <p:blipFill>
          <a:blip r:embed="rId6"/>
          <a:stretch>
            <a:fillRect/>
          </a:stretch>
        </p:blipFill>
        <p:spPr>
          <a:xfrm>
            <a:off x="4306794" y="3945746"/>
            <a:ext cx="1761897" cy="2548349"/>
          </a:xfrm>
          <a:prstGeom prst="rect">
            <a:avLst/>
          </a:prstGeom>
        </p:spPr>
      </p:pic>
      <p:sp>
        <p:nvSpPr>
          <p:cNvPr id="17" name="TextBox 16"/>
          <p:cNvSpPr txBox="1"/>
          <p:nvPr/>
        </p:nvSpPr>
        <p:spPr>
          <a:xfrm>
            <a:off x="3635895" y="6303867"/>
            <a:ext cx="3098179" cy="584775"/>
          </a:xfrm>
          <a:prstGeom prst="rect">
            <a:avLst/>
          </a:prstGeom>
          <a:noFill/>
        </p:spPr>
        <p:txBody>
          <a:bodyPr wrap="square" rtlCol="0">
            <a:spAutoFit/>
          </a:bodyPr>
          <a:lstStyle/>
          <a:p>
            <a:pPr algn="ctr"/>
            <a:endParaRPr lang="ru-RU" sz="1600" dirty="0" smtClean="0">
              <a:latin typeface="Arial" panose="020B0604020202020204" pitchFamily="34" charset="0"/>
              <a:cs typeface="Arial" panose="020B0604020202020204" pitchFamily="34" charset="0"/>
            </a:endParaRPr>
          </a:p>
          <a:p>
            <a:pPr algn="ctr"/>
            <a:r>
              <a:rPr lang="ru-RU" sz="1600" dirty="0" smtClean="0">
                <a:latin typeface="Arial" panose="020B0604020202020204" pitchFamily="34" charset="0"/>
                <a:cs typeface="Arial" panose="020B0604020202020204" pitchFamily="34" charset="0"/>
              </a:rPr>
              <a:t>Шестаков </a:t>
            </a:r>
            <a:r>
              <a:rPr lang="ru-RU" sz="1600" dirty="0">
                <a:latin typeface="Arial" panose="020B0604020202020204" pitchFamily="34" charset="0"/>
                <a:cs typeface="Arial" panose="020B0604020202020204" pitchFamily="34" charset="0"/>
              </a:rPr>
              <a:t>Максим Кузьмич </a:t>
            </a:r>
          </a:p>
        </p:txBody>
      </p:sp>
    </p:spTree>
    <p:extLst>
      <p:ext uri="{BB962C8B-B14F-4D97-AF65-F5344CB8AC3E}">
        <p14:creationId xmlns:p14="http://schemas.microsoft.com/office/powerpoint/2010/main" val="778341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AED5E6C7-BCFF-48DE-AC5B-4B75C2CC7EF2}" type="slidenum">
              <a:rPr lang="ru-RU" smtClean="0">
                <a:solidFill>
                  <a:prstClr val="black">
                    <a:tint val="75000"/>
                  </a:prstClr>
                </a:solidFill>
              </a:rPr>
              <a:pPr/>
              <a:t>15</a:t>
            </a:fld>
            <a:endParaRPr lang="ru-RU">
              <a:solidFill>
                <a:prstClr val="black">
                  <a:tint val="75000"/>
                </a:prstClr>
              </a:solidFill>
            </a:endParaRPr>
          </a:p>
        </p:txBody>
      </p:sp>
      <p:sp>
        <p:nvSpPr>
          <p:cNvPr id="4" name="Прямоугольник 3"/>
          <p:cNvSpPr/>
          <p:nvPr/>
        </p:nvSpPr>
        <p:spPr>
          <a:xfrm>
            <a:off x="1928794" y="285728"/>
            <a:ext cx="571504"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e85eaeba42d.jpg"/>
          <p:cNvPicPr>
            <a:picLocks noChangeAspect="1" noChangeArrowheads="1"/>
          </p:cNvPicPr>
          <p:nvPr/>
        </p:nvPicPr>
        <p:blipFill>
          <a:blip r:embed="rId3" cstate="print"/>
          <a:srcRect l="78501" t="7463" r="3499" b="8955"/>
          <a:stretch>
            <a:fillRect/>
          </a:stretch>
        </p:blipFill>
        <p:spPr bwMode="auto">
          <a:xfrm>
            <a:off x="1" y="0"/>
            <a:ext cx="1928793" cy="6858000"/>
          </a:xfrm>
          <a:prstGeom prst="rect">
            <a:avLst/>
          </a:prstGeom>
          <a:noFill/>
        </p:spPr>
      </p:pic>
      <p:sp>
        <p:nvSpPr>
          <p:cNvPr id="8" name="Заголовок 1"/>
          <p:cNvSpPr>
            <a:spLocks noGrp="1"/>
          </p:cNvSpPr>
          <p:nvPr>
            <p:ph type="title"/>
          </p:nvPr>
        </p:nvSpPr>
        <p:spPr>
          <a:xfrm>
            <a:off x="2839248" y="540838"/>
            <a:ext cx="5186370" cy="1023795"/>
          </a:xfrm>
        </p:spPr>
        <p:txBody>
          <a:bodyPr>
            <a:noAutofit/>
          </a:bodyPr>
          <a:lstStyle/>
          <a:p>
            <a:pPr lvl="0" defTabSz="455022" fontAlgn="base">
              <a:spcAft>
                <a:spcPct val="0"/>
              </a:spcAft>
            </a:pP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ГОРОДА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ЧЕБОКСАРЫ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ВОЙНЕ</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endParaRPr lang="ru-RU" sz="1800" b="1" dirty="0">
              <a:solidFill>
                <a:srgbClr val="C00000"/>
              </a:solidFill>
              <a:latin typeface="Arial" pitchFamily="34" charset="0"/>
              <a:cs typeface="Arial" pitchFamily="34" charset="0"/>
            </a:endParaRPr>
          </a:p>
        </p:txBody>
      </p:sp>
      <p:sp>
        <p:nvSpPr>
          <p:cNvPr id="19" name="CustomShape 2"/>
          <p:cNvSpPr/>
          <p:nvPr/>
        </p:nvSpPr>
        <p:spPr>
          <a:xfrm>
            <a:off x="1928794" y="-1972920"/>
            <a:ext cx="5667542" cy="367878"/>
          </a:xfrm>
          <a:prstGeom prst="rect">
            <a:avLst/>
          </a:prstGeom>
          <a:ln>
            <a:noFill/>
          </a:ln>
          <a:effectLst>
            <a:outerShdw blurRad="107950" dist="126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p:style>
        <p:txBody>
          <a:bodyPr wrap="square" lIns="90000" tIns="45000" rIns="90000" bIns="45000">
            <a:spAutoFit/>
          </a:bodyPr>
          <a:lstStyle/>
          <a:p>
            <a:pPr algn="just" eaLnBrk="1" fontAlgn="auto" hangingPunct="1">
              <a:spcBef>
                <a:spcPts val="0"/>
              </a:spcBef>
              <a:spcAft>
                <a:spcPts val="300"/>
              </a:spcAft>
              <a:defRPr/>
            </a:pPr>
            <a:endParaRPr lang="ru-RU" spc="-1" dirty="0"/>
          </a:p>
        </p:txBody>
      </p:sp>
      <p:sp>
        <p:nvSpPr>
          <p:cNvPr id="2" name="Прямоугольник 1"/>
          <p:cNvSpPr/>
          <p:nvPr/>
        </p:nvSpPr>
        <p:spPr>
          <a:xfrm>
            <a:off x="2267744" y="1052736"/>
            <a:ext cx="6552728" cy="3785652"/>
          </a:xfrm>
          <a:prstGeom prst="rect">
            <a:avLst/>
          </a:prstGeom>
        </p:spPr>
        <p:txBody>
          <a:bodyPr wrap="square">
            <a:spAutoFit/>
          </a:bodyPr>
          <a:lstStyle/>
          <a:p>
            <a:pPr algn="ctr"/>
            <a:endParaRPr lang="ru-RU" sz="2400" dirty="0" smtClean="0">
              <a:latin typeface="Times New Roman" panose="02020603050405020304" pitchFamily="18" charset="0"/>
              <a:cs typeface="Times New Roman" panose="02020603050405020304"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endParaRPr lang="ru-RU" sz="2400" dirty="0" smtClean="0">
              <a:latin typeface="Times New Roman" panose="02020603050405020304" pitchFamily="18" charset="0"/>
              <a:cs typeface="Times New Roman" panose="02020603050405020304"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endParaRPr lang="ru-RU" sz="2400" dirty="0" smtClean="0">
              <a:latin typeface="Times New Roman" panose="02020603050405020304" pitchFamily="18" charset="0"/>
              <a:cs typeface="Times New Roman" panose="02020603050405020304" pitchFamily="18" charset="0"/>
            </a:endParaRPr>
          </a:p>
          <a:p>
            <a:pPr algn="ctr"/>
            <a:r>
              <a:rPr lang="ru-RU" sz="2400" dirty="0">
                <a:latin typeface="Times New Roman" panose="02020603050405020304" pitchFamily="18" charset="0"/>
                <a:cs typeface="Times New Roman" panose="02020603050405020304" pitchFamily="18" charset="0"/>
              </a:rPr>
              <a:t>Героев вечно помнить имена -</a:t>
            </a:r>
          </a:p>
          <a:p>
            <a:pPr algn="ctr"/>
            <a:r>
              <a:rPr lang="ru-RU" sz="2400" dirty="0">
                <a:latin typeface="Times New Roman" panose="02020603050405020304" pitchFamily="18" charset="0"/>
                <a:cs typeface="Times New Roman" panose="02020603050405020304" pitchFamily="18" charset="0"/>
              </a:rPr>
              <a:t>Святое дело власти и народа.</a:t>
            </a:r>
          </a:p>
          <a:p>
            <a:pPr algn="ctr"/>
            <a:r>
              <a:rPr lang="ru-RU" sz="2400" dirty="0">
                <a:latin typeface="Times New Roman" panose="02020603050405020304" pitchFamily="18" charset="0"/>
                <a:cs typeface="Times New Roman" panose="02020603050405020304" pitchFamily="18" charset="0"/>
              </a:rPr>
              <a:t>Немало жизней унесла война -</a:t>
            </a:r>
          </a:p>
          <a:p>
            <a:pPr algn="ctr"/>
            <a:r>
              <a:rPr lang="ru-RU" sz="2400" dirty="0">
                <a:latin typeface="Times New Roman" panose="02020603050405020304" pitchFamily="18" charset="0"/>
                <a:cs typeface="Times New Roman" panose="02020603050405020304" pitchFamily="18" charset="0"/>
              </a:rPr>
              <a:t>Нам  дороги и мир наш и свобода</a:t>
            </a:r>
            <a:r>
              <a:rPr lang="ru-RU" sz="2400" dirty="0" smtClean="0">
                <a:latin typeface="Times New Roman" panose="02020603050405020304" pitchFamily="18" charset="0"/>
                <a:cs typeface="Times New Roman" panose="02020603050405020304" pitchFamily="18" charset="0"/>
              </a:rPr>
              <a:t>.</a:t>
            </a:r>
          </a:p>
          <a:p>
            <a:pPr algn="r"/>
            <a:r>
              <a:rPr lang="ru-RU"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Владимир </a:t>
            </a:r>
            <a:r>
              <a:rPr lang="ru-RU" sz="2400" dirty="0" err="1">
                <a:latin typeface="Times New Roman" panose="02020603050405020304" pitchFamily="18" charset="0"/>
                <a:cs typeface="Times New Roman" panose="02020603050405020304" pitchFamily="18" charset="0"/>
              </a:rPr>
              <a:t>Веретников</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2242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p:nvPr/>
        </p:nvPicPr>
        <p:blipFill>
          <a:blip r:embed="rId3" cstate="print"/>
          <a:stretch/>
        </p:blipFill>
        <p:spPr>
          <a:xfrm>
            <a:off x="142844" y="0"/>
            <a:ext cx="2357422" cy="1285860"/>
          </a:xfrm>
          <a:prstGeom prst="rect">
            <a:avLst/>
          </a:prstGeom>
          <a:ln>
            <a:noFill/>
          </a:ln>
        </p:spPr>
      </p:pic>
      <p:pic>
        <p:nvPicPr>
          <p:cNvPr id="24580" name="Picture 4" descr="e85eaeba42d.jpg"/>
          <p:cNvPicPr>
            <a:picLocks noChangeAspect="1" noChangeArrowheads="1"/>
          </p:cNvPicPr>
          <p:nvPr/>
        </p:nvPicPr>
        <p:blipFill>
          <a:blip r:embed="rId4" cstate="print"/>
          <a:srcRect l="78501" t="7463" r="3499" b="8955"/>
          <a:stretch>
            <a:fillRect/>
          </a:stretch>
        </p:blipFill>
        <p:spPr bwMode="auto">
          <a:xfrm>
            <a:off x="1" y="0"/>
            <a:ext cx="1928794" cy="6858000"/>
          </a:xfrm>
          <a:prstGeom prst="rect">
            <a:avLst/>
          </a:prstGeom>
          <a:noFill/>
        </p:spPr>
      </p:pic>
      <p:sp>
        <p:nvSpPr>
          <p:cNvPr id="2" name="Прямоугольник 1"/>
          <p:cNvSpPr/>
          <p:nvPr/>
        </p:nvSpPr>
        <p:spPr>
          <a:xfrm>
            <a:off x="2123727" y="332656"/>
            <a:ext cx="6213779" cy="3385542"/>
          </a:xfrm>
          <a:prstGeom prst="rect">
            <a:avLst/>
          </a:prstGeom>
        </p:spPr>
        <p:txBody>
          <a:bodyPr wrap="square">
            <a:spAutoFit/>
          </a:bodyPr>
          <a:lstStyle/>
          <a:p>
            <a:pPr algn="r">
              <a:spcAft>
                <a:spcPts val="0"/>
              </a:spcAft>
            </a:pPr>
            <a:r>
              <a:rPr lang="ru-RU" sz="2800" i="1" dirty="0" smtClean="0">
                <a:solidFill>
                  <a:srgbClr val="000000"/>
                </a:solidFill>
                <a:latin typeface="Times New Roman" panose="02020603050405020304" pitchFamily="18" charset="0"/>
                <a:ea typeface="Arial Unicode MS"/>
                <a:cs typeface="Times New Roman" panose="02020603050405020304" pitchFamily="18" charset="0"/>
              </a:rPr>
              <a:t>«В </a:t>
            </a:r>
            <a:r>
              <a:rPr lang="ru-RU" sz="2800" i="1" dirty="0">
                <a:solidFill>
                  <a:srgbClr val="000000"/>
                </a:solidFill>
                <a:latin typeface="Times New Roman" panose="02020603050405020304" pitchFamily="18" charset="0"/>
                <a:ea typeface="Arial Unicode MS"/>
                <a:cs typeface="Times New Roman" panose="02020603050405020304" pitchFamily="18" charset="0"/>
              </a:rPr>
              <a:t>девятый день ликующего мая,</a:t>
            </a:r>
          </a:p>
          <a:p>
            <a:pPr algn="r">
              <a:spcAft>
                <a:spcPts val="0"/>
              </a:spcAft>
            </a:pPr>
            <a:r>
              <a:rPr lang="ru-RU" sz="2800" i="1" dirty="0">
                <a:solidFill>
                  <a:srgbClr val="000000"/>
                </a:solidFill>
                <a:latin typeface="Times New Roman" panose="02020603050405020304" pitchFamily="18" charset="0"/>
                <a:ea typeface="Arial Unicode MS"/>
                <a:cs typeface="Times New Roman" panose="02020603050405020304" pitchFamily="18" charset="0"/>
              </a:rPr>
              <a:t>Когда легла на землю тишина,</a:t>
            </a:r>
          </a:p>
          <a:p>
            <a:pPr algn="r">
              <a:spcAft>
                <a:spcPts val="0"/>
              </a:spcAft>
            </a:pPr>
            <a:r>
              <a:rPr lang="ru-RU" sz="2800" i="1" dirty="0">
                <a:solidFill>
                  <a:srgbClr val="000000"/>
                </a:solidFill>
                <a:latin typeface="Times New Roman" panose="02020603050405020304" pitchFamily="18" charset="0"/>
                <a:ea typeface="Arial Unicode MS"/>
                <a:cs typeface="Times New Roman" panose="02020603050405020304" pitchFamily="18" charset="0"/>
              </a:rPr>
              <a:t>Промчалась весть от края и до края:</a:t>
            </a:r>
          </a:p>
          <a:p>
            <a:pPr algn="r">
              <a:spcAft>
                <a:spcPts val="0"/>
              </a:spcAft>
            </a:pPr>
            <a:r>
              <a:rPr lang="ru-RU" sz="2800" i="1" dirty="0">
                <a:solidFill>
                  <a:srgbClr val="000000"/>
                </a:solidFill>
                <a:latin typeface="Times New Roman" panose="02020603050405020304" pitchFamily="18" charset="0"/>
                <a:ea typeface="Arial Unicode MS"/>
                <a:cs typeface="Times New Roman" panose="02020603050405020304" pitchFamily="18" charset="0"/>
              </a:rPr>
              <a:t>Мир победил! Окончена Война!</a:t>
            </a:r>
          </a:p>
          <a:p>
            <a:pPr algn="r">
              <a:spcAft>
                <a:spcPts val="0"/>
              </a:spcAft>
            </a:pPr>
            <a:r>
              <a:rPr lang="ru-RU" sz="2800" i="1" dirty="0">
                <a:solidFill>
                  <a:srgbClr val="000000"/>
                </a:solidFill>
                <a:latin typeface="Times New Roman" panose="02020603050405020304" pitchFamily="18" charset="0"/>
                <a:ea typeface="Arial Unicode MS"/>
                <a:cs typeface="Times New Roman" panose="02020603050405020304" pitchFamily="18" charset="0"/>
              </a:rPr>
              <a:t>Ценою жизни куплена Победа</a:t>
            </a:r>
          </a:p>
          <a:p>
            <a:pPr algn="r">
              <a:spcAft>
                <a:spcPts val="0"/>
              </a:spcAft>
            </a:pPr>
            <a:r>
              <a:rPr lang="ru-RU" sz="2800" i="1" dirty="0">
                <a:solidFill>
                  <a:srgbClr val="000000"/>
                </a:solidFill>
                <a:latin typeface="Times New Roman" panose="02020603050405020304" pitchFamily="18" charset="0"/>
                <a:ea typeface="Arial Unicode MS"/>
                <a:cs typeface="Times New Roman" panose="02020603050405020304" pitchFamily="18" charset="0"/>
              </a:rPr>
              <a:t>Пусть это помнит шар земной всегда</a:t>
            </a:r>
            <a:r>
              <a:rPr lang="ru-RU" sz="2800" i="1" dirty="0" smtClean="0">
                <a:solidFill>
                  <a:srgbClr val="000000"/>
                </a:solidFill>
                <a:latin typeface="Times New Roman" panose="02020603050405020304" pitchFamily="18" charset="0"/>
                <a:ea typeface="Arial Unicode MS"/>
                <a:cs typeface="Times New Roman" panose="02020603050405020304" pitchFamily="18" charset="0"/>
              </a:rPr>
              <a:t>!»</a:t>
            </a:r>
          </a:p>
          <a:p>
            <a:pPr algn="r"/>
            <a:r>
              <a:rPr lang="ru-RU" i="1" dirty="0">
                <a:solidFill>
                  <a:srgbClr val="000000"/>
                </a:solidFill>
                <a:latin typeface="Times New Roman" panose="02020603050405020304" pitchFamily="18" charset="0"/>
                <a:ea typeface="Arial Unicode MS"/>
                <a:cs typeface="Times New Roman" panose="02020603050405020304" pitchFamily="18" charset="0"/>
              </a:rPr>
              <a:t>(</a:t>
            </a:r>
            <a:r>
              <a:rPr lang="ru-RU" i="1" dirty="0" err="1" smtClean="0">
                <a:latin typeface="Times New Roman" panose="02020603050405020304" pitchFamily="18" charset="0"/>
                <a:cs typeface="Times New Roman" panose="02020603050405020304" pitchFamily="18" charset="0"/>
              </a:rPr>
              <a:t>Ёнэ</a:t>
            </a:r>
            <a:r>
              <a:rPr lang="ru-RU" i="1" dirty="0" smtClean="0">
                <a:latin typeface="Times New Roman" panose="02020603050405020304" pitchFamily="18" charset="0"/>
                <a:cs typeface="Times New Roman" panose="02020603050405020304" pitchFamily="18" charset="0"/>
              </a:rPr>
              <a:t> Ли)</a:t>
            </a:r>
            <a:endParaRPr lang="ru-RU" i="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5"/>
          <a:stretch>
            <a:fillRect/>
          </a:stretch>
        </p:blipFill>
        <p:spPr>
          <a:xfrm>
            <a:off x="2123727" y="3429000"/>
            <a:ext cx="4947461" cy="3319244"/>
          </a:xfrm>
          <a:prstGeom prst="rect">
            <a:avLst/>
          </a:prstGeom>
        </p:spPr>
      </p:pic>
    </p:spTree>
    <p:extLst>
      <p:ext uri="{BB962C8B-B14F-4D97-AF65-F5344CB8AC3E}">
        <p14:creationId xmlns:p14="http://schemas.microsoft.com/office/powerpoint/2010/main" val="1772981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11338" y="305300"/>
            <a:ext cx="6153150" cy="73660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endParaRPr lang="ru-RU" sz="2400" b="1" dirty="0">
              <a:solidFill>
                <a:prstClr val="black"/>
              </a:solidFill>
              <a:effectLst>
                <a:outerShdw blurRad="38100" dist="38100" dir="2700000" algn="tl">
                  <a:srgbClr val="000000">
                    <a:alpha val="43137"/>
                  </a:srgbClr>
                </a:outerShdw>
              </a:effectLst>
              <a:latin typeface="Arial Cyr" panose="020B0604020202020204" pitchFamily="34" charset="0"/>
              <a:ea typeface="Calibri" panose="020F0502020204030204" pitchFamily="34" charset="0"/>
              <a:cs typeface="Arial Cyr" panose="020B0604020202020204" pitchFamily="34" charset="0"/>
            </a:endParaRPr>
          </a:p>
        </p:txBody>
      </p:sp>
      <p:sp>
        <p:nvSpPr>
          <p:cNvPr id="2" name="Прямоугольник 1"/>
          <p:cNvSpPr/>
          <p:nvPr/>
        </p:nvSpPr>
        <p:spPr>
          <a:xfrm>
            <a:off x="3286116" y="500042"/>
            <a:ext cx="4447243" cy="369332"/>
          </a:xfrm>
          <a:prstGeom prst="rect">
            <a:avLst/>
          </a:prstGeom>
        </p:spPr>
        <p:txBody>
          <a:bodyPr wrap="none">
            <a:spAutoFit/>
          </a:bodyPr>
          <a:lstStyle/>
          <a:p>
            <a:r>
              <a:rPr lang="ru-RU" b="1" dirty="0" smtClean="0">
                <a:solidFill>
                  <a:srgbClr val="C00000"/>
                </a:solidFill>
                <a:latin typeface="Times New Roman" panose="02020603050405020304" pitchFamily="18" charset="0"/>
                <a:cs typeface="Times New Roman" panose="02020603050405020304" pitchFamily="18" charset="0"/>
              </a:rPr>
              <a:t>ВЕЛИКАЯ ОТЕЧЕСТВЕННАЯ ВОЙНА</a:t>
            </a:r>
            <a:endParaRPr lang="ru-RU" b="1" dirty="0">
              <a:solidFill>
                <a:srgbClr val="C00000"/>
              </a:solidFill>
              <a:latin typeface="Times New Roman" panose="02020603050405020304" pitchFamily="18" charset="0"/>
              <a:cs typeface="Times New Roman" panose="02020603050405020304" pitchFamily="18" charset="0"/>
            </a:endParaRPr>
          </a:p>
        </p:txBody>
      </p:sp>
      <p:pic>
        <p:nvPicPr>
          <p:cNvPr id="7" name="Рисунок 6"/>
          <p:cNvPicPr/>
          <p:nvPr/>
        </p:nvPicPr>
        <p:blipFill>
          <a:blip r:embed="rId3" cstate="print"/>
          <a:stretch/>
        </p:blipFill>
        <p:spPr>
          <a:xfrm>
            <a:off x="142844" y="0"/>
            <a:ext cx="2357422" cy="1285860"/>
          </a:xfrm>
          <a:prstGeom prst="rect">
            <a:avLst/>
          </a:prstGeom>
          <a:ln>
            <a:noFill/>
          </a:ln>
        </p:spPr>
      </p:pic>
      <p:pic>
        <p:nvPicPr>
          <p:cNvPr id="9" name="Picture 4" descr="e85eaeba42d.jpg"/>
          <p:cNvPicPr>
            <a:picLocks noChangeAspect="1" noChangeArrowheads="1"/>
          </p:cNvPicPr>
          <p:nvPr/>
        </p:nvPicPr>
        <p:blipFill>
          <a:blip r:embed="rId4" cstate="print"/>
          <a:srcRect l="78501" t="7463" r="3499" b="8955"/>
          <a:stretch>
            <a:fillRect/>
          </a:stretch>
        </p:blipFill>
        <p:spPr bwMode="auto">
          <a:xfrm>
            <a:off x="1" y="0"/>
            <a:ext cx="1928794" cy="6858000"/>
          </a:xfrm>
          <a:prstGeom prst="rect">
            <a:avLst/>
          </a:prstGeom>
          <a:noFill/>
        </p:spPr>
      </p:pic>
      <p:sp>
        <p:nvSpPr>
          <p:cNvPr id="11" name="Прямоугольник 10"/>
          <p:cNvSpPr/>
          <p:nvPr/>
        </p:nvSpPr>
        <p:spPr>
          <a:xfrm>
            <a:off x="2357422" y="1285860"/>
            <a:ext cx="6429420" cy="369332"/>
          </a:xfrm>
          <a:prstGeom prst="rect">
            <a:avLst/>
          </a:prstGeom>
        </p:spPr>
        <p:txBody>
          <a:bodyPr wrap="square">
            <a:spAutoFit/>
          </a:bodyPr>
          <a:lstStyle/>
          <a:p>
            <a:r>
              <a:rPr lang="ru-RU" b="1" dirty="0" smtClean="0">
                <a:solidFill>
                  <a:srgbClr val="FF0000"/>
                </a:solidFill>
                <a:latin typeface="Times New Roman" panose="02020603050405020304" pitchFamily="18" charset="0"/>
                <a:cs typeface="Times New Roman" panose="02020603050405020304" pitchFamily="18" charset="0"/>
              </a:rPr>
              <a:t> 22 июня 1941 год </a:t>
            </a:r>
            <a:r>
              <a:rPr lang="ru-RU" b="1" dirty="0" smtClean="0">
                <a:solidFill>
                  <a:prstClr val="black"/>
                </a:solidFill>
                <a:latin typeface="Times New Roman" panose="02020603050405020304" pitchFamily="18" charset="0"/>
                <a:cs typeface="Times New Roman" panose="02020603050405020304" pitchFamily="18" charset="0"/>
              </a:rPr>
              <a:t>– начало Великой Отечественной войны</a:t>
            </a:r>
            <a:endParaRPr lang="ru-RU" b="1"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2428860" y="1714488"/>
            <a:ext cx="5038717" cy="369332"/>
          </a:xfrm>
          <a:prstGeom prst="rect">
            <a:avLst/>
          </a:prstGeom>
        </p:spPr>
        <p:txBody>
          <a:bodyPr wrap="square">
            <a:spAutoFit/>
          </a:bodyPr>
          <a:lstStyle/>
          <a:p>
            <a:r>
              <a:rPr lang="ru-RU" b="1" dirty="0" smtClean="0">
                <a:solidFill>
                  <a:srgbClr val="FF0000"/>
                </a:solidFill>
                <a:latin typeface="Times New Roman" panose="02020603050405020304" pitchFamily="18" charset="0"/>
                <a:cs typeface="Times New Roman" panose="02020603050405020304" pitchFamily="18" charset="0"/>
              </a:rPr>
              <a:t>9 мая 1945 года </a:t>
            </a:r>
            <a:r>
              <a:rPr lang="ru-RU" b="1" dirty="0" smtClean="0">
                <a:solidFill>
                  <a:prstClr val="black"/>
                </a:solidFill>
                <a:latin typeface="Times New Roman" panose="02020603050405020304" pitchFamily="18" charset="0"/>
                <a:cs typeface="Times New Roman" panose="02020603050405020304" pitchFamily="18" charset="0"/>
              </a:rPr>
              <a:t>– День Победы</a:t>
            </a:r>
            <a:endParaRPr lang="ru-RU" b="1"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2428860" y="2101326"/>
            <a:ext cx="7215238" cy="369332"/>
          </a:xfrm>
          <a:prstGeom prst="rect">
            <a:avLst/>
          </a:prstGeom>
        </p:spPr>
        <p:txBody>
          <a:bodyPr wrap="square">
            <a:spAutoFit/>
          </a:bodyPr>
          <a:lstStyle/>
          <a:p>
            <a:pPr lvl="0"/>
            <a:r>
              <a:rPr lang="ru-RU" b="1" dirty="0" smtClean="0">
                <a:solidFill>
                  <a:srgbClr val="FF0000"/>
                </a:solidFill>
                <a:latin typeface="Times New Roman" panose="02020603050405020304" pitchFamily="18" charset="0"/>
                <a:cs typeface="Times New Roman" panose="02020603050405020304" pitchFamily="18" charset="0"/>
              </a:rPr>
              <a:t>1418 дней </a:t>
            </a:r>
            <a:r>
              <a:rPr lang="ru-RU" b="1" dirty="0" smtClean="0">
                <a:solidFill>
                  <a:prstClr val="black"/>
                </a:solidFill>
                <a:latin typeface="Times New Roman" panose="02020603050405020304" pitchFamily="18" charset="0"/>
                <a:cs typeface="Times New Roman" panose="02020603050405020304" pitchFamily="18" charset="0"/>
              </a:rPr>
              <a:t>продолжалась война (3 года 10 месяцев 17 дней)</a:t>
            </a:r>
          </a:p>
        </p:txBody>
      </p:sp>
      <p:sp>
        <p:nvSpPr>
          <p:cNvPr id="14" name="Прямоугольник 13"/>
          <p:cNvSpPr/>
          <p:nvPr/>
        </p:nvSpPr>
        <p:spPr>
          <a:xfrm>
            <a:off x="2428860" y="2500306"/>
            <a:ext cx="5786478" cy="369332"/>
          </a:xfrm>
          <a:prstGeom prst="rect">
            <a:avLst/>
          </a:prstGeom>
        </p:spPr>
        <p:txBody>
          <a:bodyPr wrap="square">
            <a:spAutoFit/>
          </a:bodyPr>
          <a:lstStyle/>
          <a:p>
            <a:r>
              <a:rPr lang="ru-RU" b="1" dirty="0" smtClean="0">
                <a:solidFill>
                  <a:srgbClr val="FF0000"/>
                </a:solidFill>
                <a:latin typeface="Times New Roman" panose="02020603050405020304" pitchFamily="18" charset="0"/>
                <a:cs typeface="Times New Roman" panose="02020603050405020304" pitchFamily="18" charset="0"/>
              </a:rPr>
              <a:t>27 млн. человек </a:t>
            </a:r>
            <a:r>
              <a:rPr lang="ru-RU" b="1" dirty="0" smtClean="0">
                <a:solidFill>
                  <a:prstClr val="black"/>
                </a:solidFill>
                <a:latin typeface="Times New Roman" panose="02020603050405020304" pitchFamily="18" charset="0"/>
                <a:cs typeface="Times New Roman" panose="02020603050405020304" pitchFamily="18" charset="0"/>
              </a:rPr>
              <a:t>- потери Советского Союза</a:t>
            </a:r>
            <a:endParaRPr lang="ru-RU" b="1"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428860" y="2857496"/>
            <a:ext cx="5857916" cy="369332"/>
          </a:xfrm>
          <a:prstGeom prst="rect">
            <a:avLst/>
          </a:prstGeom>
        </p:spPr>
        <p:txBody>
          <a:bodyPr wrap="square">
            <a:spAutoFit/>
          </a:bodyPr>
          <a:lstStyle/>
          <a:p>
            <a:pPr lvl="0"/>
            <a:r>
              <a:rPr lang="ru-RU" b="1" dirty="0" smtClean="0">
                <a:solidFill>
                  <a:srgbClr val="FF0000"/>
                </a:solidFill>
                <a:latin typeface="Times New Roman" panose="02020603050405020304" pitchFamily="18" charset="0"/>
                <a:cs typeface="Times New Roman" panose="02020603050405020304" pitchFamily="18" charset="0"/>
              </a:rPr>
              <a:t>208 тысяч </a:t>
            </a:r>
            <a:r>
              <a:rPr lang="ru-RU" b="1" dirty="0" smtClean="0">
                <a:solidFill>
                  <a:prstClr val="black"/>
                </a:solidFill>
                <a:latin typeface="Times New Roman" panose="02020603050405020304" pitchFamily="18" charset="0"/>
                <a:cs typeface="Times New Roman" panose="02020603050405020304" pitchFamily="18" charset="0"/>
              </a:rPr>
              <a:t>уроженцев Чувашии призваны на фронт</a:t>
            </a:r>
          </a:p>
        </p:txBody>
      </p:sp>
      <p:sp>
        <p:nvSpPr>
          <p:cNvPr id="16" name="Прямоугольник 15"/>
          <p:cNvSpPr/>
          <p:nvPr/>
        </p:nvSpPr>
        <p:spPr>
          <a:xfrm>
            <a:off x="2428860" y="3286124"/>
            <a:ext cx="3386149" cy="369332"/>
          </a:xfrm>
          <a:prstGeom prst="rect">
            <a:avLst/>
          </a:prstGeom>
        </p:spPr>
        <p:txBody>
          <a:bodyPr wrap="square">
            <a:spAutoFit/>
          </a:bodyPr>
          <a:lstStyle/>
          <a:p>
            <a:pPr lvl="0"/>
            <a:r>
              <a:rPr lang="ru-RU" b="1" dirty="0" smtClean="0">
                <a:solidFill>
                  <a:srgbClr val="FF0000"/>
                </a:solidFill>
                <a:latin typeface="Times New Roman" panose="02020603050405020304" pitchFamily="18" charset="0"/>
                <a:cs typeface="Times New Roman" panose="02020603050405020304" pitchFamily="18" charset="0"/>
              </a:rPr>
              <a:t>106 тысяч </a:t>
            </a:r>
            <a:r>
              <a:rPr lang="ru-RU" b="1" dirty="0" smtClean="0">
                <a:solidFill>
                  <a:prstClr val="black"/>
                </a:solidFill>
                <a:latin typeface="Times New Roman" panose="02020603050405020304" pitchFamily="18" charset="0"/>
                <a:cs typeface="Times New Roman" panose="02020603050405020304" pitchFamily="18" charset="0"/>
              </a:rPr>
              <a:t>человек погибло</a:t>
            </a:r>
          </a:p>
        </p:txBody>
      </p:sp>
      <p:pic>
        <p:nvPicPr>
          <p:cNvPr id="22530" name="Picture 2" descr="https://avatars.mds.yandex.net/get-pdb/2147572/2279ed5f-c7a7-4476-89ac-707d22597db2/s1200?webp=false"/>
          <p:cNvPicPr>
            <a:picLocks noChangeAspect="1" noChangeArrowheads="1"/>
          </p:cNvPicPr>
          <p:nvPr/>
        </p:nvPicPr>
        <p:blipFill>
          <a:blip r:embed="rId5" cstate="print"/>
          <a:srcRect r="4074"/>
          <a:stretch>
            <a:fillRect/>
          </a:stretch>
        </p:blipFill>
        <p:spPr bwMode="auto">
          <a:xfrm>
            <a:off x="2214546" y="4286256"/>
            <a:ext cx="3357586" cy="2152618"/>
          </a:xfrm>
          <a:prstGeom prst="rect">
            <a:avLst/>
          </a:prstGeom>
          <a:noFill/>
        </p:spPr>
      </p:pic>
      <p:pic>
        <p:nvPicPr>
          <p:cNvPr id="22532" name="Picture 4" descr="http://cdn.tvc.ru/pictures/o/156/695.jpg"/>
          <p:cNvPicPr>
            <a:picLocks noChangeAspect="1" noChangeArrowheads="1"/>
          </p:cNvPicPr>
          <p:nvPr/>
        </p:nvPicPr>
        <p:blipFill>
          <a:blip r:embed="rId6" cstate="print"/>
          <a:srcRect/>
          <a:stretch>
            <a:fillRect/>
          </a:stretch>
        </p:blipFill>
        <p:spPr bwMode="auto">
          <a:xfrm>
            <a:off x="5715008" y="4286256"/>
            <a:ext cx="3143272" cy="2158642"/>
          </a:xfrm>
          <a:prstGeom prst="rect">
            <a:avLst/>
          </a:prstGeom>
          <a:noFill/>
        </p:spPr>
      </p:pic>
    </p:spTree>
    <p:extLst>
      <p:ext uri="{BB962C8B-B14F-4D97-AF65-F5344CB8AC3E}">
        <p14:creationId xmlns:p14="http://schemas.microsoft.com/office/powerpoint/2010/main" val="4220659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11338" y="305300"/>
            <a:ext cx="6153150" cy="73660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endParaRPr lang="ru-RU" sz="2400" b="1" dirty="0">
              <a:solidFill>
                <a:prstClr val="black"/>
              </a:solidFill>
              <a:effectLst>
                <a:outerShdw blurRad="38100" dist="38100" dir="2700000" algn="tl">
                  <a:srgbClr val="000000">
                    <a:alpha val="43137"/>
                  </a:srgbClr>
                </a:outerShdw>
              </a:effectLst>
              <a:latin typeface="Arial Cyr" panose="020B0604020202020204" pitchFamily="34" charset="0"/>
              <a:ea typeface="Calibri" panose="020F0502020204030204" pitchFamily="34" charset="0"/>
              <a:cs typeface="Arial Cyr" panose="020B0604020202020204" pitchFamily="34" charset="0"/>
            </a:endParaRPr>
          </a:p>
        </p:txBody>
      </p:sp>
      <p:sp>
        <p:nvSpPr>
          <p:cNvPr id="2" name="Прямоугольник 1"/>
          <p:cNvSpPr/>
          <p:nvPr/>
        </p:nvSpPr>
        <p:spPr>
          <a:xfrm>
            <a:off x="2500266" y="404454"/>
            <a:ext cx="6641712" cy="461665"/>
          </a:xfrm>
          <a:prstGeom prst="rect">
            <a:avLst/>
          </a:prstGeom>
        </p:spPr>
        <p:txBody>
          <a:bodyPr wrap="square">
            <a:spAutoFit/>
          </a:bodyPr>
          <a:lstStyle/>
          <a:p>
            <a:r>
              <a:rPr lang="ru-RU" sz="2400" b="1" dirty="0" smtClean="0">
                <a:solidFill>
                  <a:srgbClr val="C00000"/>
                </a:solidFill>
                <a:latin typeface="Times New Roman" panose="02020603050405020304" pitchFamily="18" charset="0"/>
                <a:cs typeface="Times New Roman" panose="02020603050405020304" pitchFamily="18" charset="0"/>
              </a:rPr>
              <a:t>ВЕЛИКАЯ ОТЕЧЕСТВЕННАЯ ВОЙНА</a:t>
            </a:r>
            <a:endParaRPr lang="ru-RU" sz="2400" b="1" dirty="0">
              <a:solidFill>
                <a:srgbClr val="C00000"/>
              </a:solidFill>
              <a:latin typeface="Times New Roman" panose="02020603050405020304" pitchFamily="18" charset="0"/>
              <a:cs typeface="Times New Roman" panose="02020603050405020304" pitchFamily="18" charset="0"/>
            </a:endParaRPr>
          </a:p>
        </p:txBody>
      </p:sp>
      <p:pic>
        <p:nvPicPr>
          <p:cNvPr id="7" name="Рисунок 6"/>
          <p:cNvPicPr/>
          <p:nvPr/>
        </p:nvPicPr>
        <p:blipFill>
          <a:blip r:embed="rId3" cstate="print"/>
          <a:stretch/>
        </p:blipFill>
        <p:spPr>
          <a:xfrm>
            <a:off x="142844" y="0"/>
            <a:ext cx="2357422" cy="1285860"/>
          </a:xfrm>
          <a:prstGeom prst="rect">
            <a:avLst/>
          </a:prstGeom>
          <a:ln>
            <a:noFill/>
          </a:ln>
        </p:spPr>
      </p:pic>
      <p:pic>
        <p:nvPicPr>
          <p:cNvPr id="9" name="Picture 4" descr="e85eaeba42d.jpg"/>
          <p:cNvPicPr>
            <a:picLocks noChangeAspect="1" noChangeArrowheads="1"/>
          </p:cNvPicPr>
          <p:nvPr/>
        </p:nvPicPr>
        <p:blipFill>
          <a:blip r:embed="rId4" cstate="print"/>
          <a:srcRect l="78501" t="7463" r="3499" b="8955"/>
          <a:stretch>
            <a:fillRect/>
          </a:stretch>
        </p:blipFill>
        <p:spPr bwMode="auto">
          <a:xfrm>
            <a:off x="1" y="0"/>
            <a:ext cx="1928794" cy="6858000"/>
          </a:xfrm>
          <a:prstGeom prst="rect">
            <a:avLst/>
          </a:prstGeom>
          <a:noFill/>
        </p:spPr>
      </p:pic>
      <p:sp>
        <p:nvSpPr>
          <p:cNvPr id="11" name="Прямоугольник 10"/>
          <p:cNvSpPr/>
          <p:nvPr/>
        </p:nvSpPr>
        <p:spPr>
          <a:xfrm>
            <a:off x="2295027" y="1051974"/>
            <a:ext cx="6429420" cy="3323987"/>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Неоценимый </a:t>
            </a:r>
            <a:r>
              <a:rPr lang="ru-RU" sz="2400" b="1" dirty="0">
                <a:latin typeface="Times New Roman" panose="02020603050405020304" pitchFamily="18" charset="0"/>
                <a:cs typeface="Times New Roman" panose="02020603050405020304" pitchFamily="18" charset="0"/>
              </a:rPr>
              <a:t>вклад в Победу </a:t>
            </a:r>
            <a:r>
              <a:rPr lang="ru-RU" sz="2400" dirty="0">
                <a:latin typeface="Times New Roman" panose="02020603050405020304" pitchFamily="18" charset="0"/>
                <a:cs typeface="Times New Roman" panose="02020603050405020304" pitchFamily="18" charset="0"/>
              </a:rPr>
              <a:t>внесли свыше </a:t>
            </a:r>
            <a:r>
              <a:rPr lang="ru-RU" sz="2400" b="1" dirty="0">
                <a:solidFill>
                  <a:srgbClr val="FF0000"/>
                </a:solidFill>
                <a:latin typeface="Times New Roman" panose="02020603050405020304" pitchFamily="18" charset="0"/>
                <a:cs typeface="Times New Roman" panose="02020603050405020304" pitchFamily="18" charset="0"/>
              </a:rPr>
              <a:t>200 тысяч </a:t>
            </a:r>
            <a:r>
              <a:rPr lang="ru-RU" sz="2400" b="1" dirty="0">
                <a:latin typeface="Times New Roman" panose="02020603050405020304" pitchFamily="18" charset="0"/>
                <a:cs typeface="Times New Roman" panose="02020603050405020304" pitchFamily="18" charset="0"/>
              </a:rPr>
              <a:t>жителей Чувашии</a:t>
            </a:r>
            <a:r>
              <a:rPr lang="ru-RU" sz="2400" dirty="0">
                <a:latin typeface="Times New Roman" panose="02020603050405020304" pitchFamily="18" charset="0"/>
                <a:cs typeface="Times New Roman" panose="02020603050405020304" pitchFamily="18" charset="0"/>
              </a:rPr>
              <a:t>, которые отравились на фронт на защиту Родины, из них </a:t>
            </a:r>
            <a:r>
              <a:rPr lang="ru-RU" sz="2400" b="1" dirty="0">
                <a:latin typeface="Times New Roman" panose="02020603050405020304" pitchFamily="18" charset="0"/>
                <a:cs typeface="Times New Roman" panose="02020603050405020304" pitchFamily="18" charset="0"/>
              </a:rPr>
              <a:t>более </a:t>
            </a:r>
            <a:r>
              <a:rPr lang="ru-RU" sz="2400" b="1" dirty="0">
                <a:solidFill>
                  <a:srgbClr val="FF0000"/>
                </a:solidFill>
                <a:latin typeface="Times New Roman" panose="02020603050405020304" pitchFamily="18" charset="0"/>
                <a:cs typeface="Times New Roman" panose="02020603050405020304" pitchFamily="18" charset="0"/>
              </a:rPr>
              <a:t>100 тысяч </a:t>
            </a:r>
            <a:r>
              <a:rPr lang="ru-RU" sz="2400" b="1" dirty="0">
                <a:latin typeface="Times New Roman" panose="02020603050405020304" pitchFamily="18" charset="0"/>
                <a:cs typeface="Times New Roman" panose="02020603050405020304" pitchFamily="18" charset="0"/>
              </a:rPr>
              <a:t>погибло</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algn="just"/>
            <a:endParaRPr lang="ru-RU" sz="2400" dirty="0" smtClean="0">
              <a:latin typeface="Times New Roman" panose="02020603050405020304" pitchFamily="18" charset="0"/>
              <a:cs typeface="Times New Roman" panose="02020603050405020304" pitchFamily="18" charset="0"/>
            </a:endParaRPr>
          </a:p>
          <a:p>
            <a:pPr algn="just"/>
            <a:r>
              <a:rPr lang="ru-RU" sz="2400" b="1" dirty="0" smtClean="0">
                <a:solidFill>
                  <a:srgbClr val="FF0000"/>
                </a:solidFill>
                <a:latin typeface="Times New Roman" panose="02020603050405020304" pitchFamily="18" charset="0"/>
                <a:cs typeface="Times New Roman" panose="02020603050405020304" pitchFamily="18" charset="0"/>
              </a:rPr>
              <a:t>71 </a:t>
            </a:r>
            <a:r>
              <a:rPr lang="ru-RU" sz="2400" b="1" dirty="0">
                <a:solidFill>
                  <a:srgbClr val="FF0000"/>
                </a:solidFill>
                <a:latin typeface="Times New Roman" panose="02020603050405020304" pitchFamily="18" charset="0"/>
                <a:cs typeface="Times New Roman" panose="02020603050405020304" pitchFamily="18" charset="0"/>
              </a:rPr>
              <a:t>воин </a:t>
            </a:r>
            <a:r>
              <a:rPr lang="ru-RU" sz="2400" dirty="0">
                <a:latin typeface="Times New Roman" panose="02020603050405020304" pitchFamily="18" charset="0"/>
                <a:cs typeface="Times New Roman" panose="02020603050405020304" pitchFamily="18" charset="0"/>
              </a:rPr>
              <a:t>Чувашии был удостоен звания </a:t>
            </a:r>
            <a:r>
              <a:rPr lang="ru-RU" sz="2400" b="1" dirty="0">
                <a:latin typeface="Times New Roman" panose="02020603050405020304" pitchFamily="18" charset="0"/>
                <a:cs typeface="Times New Roman" panose="02020603050405020304" pitchFamily="18" charset="0"/>
              </a:rPr>
              <a:t>героя Советского Союза</a:t>
            </a:r>
            <a:r>
              <a:rPr lang="ru-RU" sz="2400" dirty="0">
                <a:latin typeface="Times New Roman" panose="02020603050405020304" pitchFamily="18" charset="0"/>
                <a:cs typeface="Times New Roman" panose="02020603050405020304" pitchFamily="18" charset="0"/>
              </a:rPr>
              <a:t>, из них </a:t>
            </a:r>
            <a:r>
              <a:rPr lang="ru-RU" sz="2400" b="1" dirty="0">
                <a:solidFill>
                  <a:srgbClr val="FF0000"/>
                </a:solidFill>
                <a:latin typeface="Times New Roman" panose="02020603050405020304" pitchFamily="18" charset="0"/>
                <a:cs typeface="Times New Roman" panose="02020603050405020304" pitchFamily="18" charset="0"/>
              </a:rPr>
              <a:t>11</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уроженцы города </a:t>
            </a:r>
            <a:r>
              <a:rPr lang="ru-RU" sz="2400" b="1" dirty="0">
                <a:latin typeface="Times New Roman" panose="02020603050405020304" pitchFamily="18" charset="0"/>
                <a:cs typeface="Times New Roman" panose="02020603050405020304" pitchFamily="18" charset="0"/>
              </a:rPr>
              <a:t>Чебоксары</a:t>
            </a:r>
            <a:r>
              <a:rPr lang="ru-RU" sz="2400" dirty="0">
                <a:latin typeface="Times New Roman" panose="02020603050405020304" pitchFamily="18" charset="0"/>
                <a:cs typeface="Times New Roman" panose="02020603050405020304" pitchFamily="18" charset="0"/>
              </a:rPr>
              <a:t>.</a:t>
            </a:r>
          </a:p>
          <a:p>
            <a:pPr algn="just"/>
            <a:endParaRPr lang="ru-RU" b="1" dirty="0">
              <a:latin typeface="Times New Roman" panose="02020603050405020304" pitchFamily="18" charset="0"/>
              <a:cs typeface="Times New Roman" panose="02020603050405020304" pitchFamily="18" charset="0"/>
            </a:endParaRPr>
          </a:p>
        </p:txBody>
      </p:sp>
      <p:pic>
        <p:nvPicPr>
          <p:cNvPr id="1026" name="Picture 2" descr="Школьники Чувашии написали сочинения о войне — Советская Чуваши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1337" y="3983668"/>
            <a:ext cx="4876800" cy="2771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993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AED5E6C7-BCFF-48DE-AC5B-4B75C2CC7EF2}" type="slidenum">
              <a:rPr lang="ru-RU" smtClean="0">
                <a:solidFill>
                  <a:prstClr val="black">
                    <a:tint val="75000"/>
                  </a:prstClr>
                </a:solidFill>
              </a:rPr>
              <a:pPr/>
              <a:t>5</a:t>
            </a:fld>
            <a:endParaRPr lang="ru-RU">
              <a:solidFill>
                <a:prstClr val="black">
                  <a:tint val="75000"/>
                </a:prstClr>
              </a:solidFill>
            </a:endParaRPr>
          </a:p>
        </p:txBody>
      </p:sp>
      <p:sp>
        <p:nvSpPr>
          <p:cNvPr id="4" name="Прямоугольник 3"/>
          <p:cNvSpPr/>
          <p:nvPr/>
        </p:nvSpPr>
        <p:spPr>
          <a:xfrm>
            <a:off x="1928794" y="285728"/>
            <a:ext cx="571504"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e85eaeba42d.jpg"/>
          <p:cNvPicPr>
            <a:picLocks noChangeAspect="1" noChangeArrowheads="1"/>
          </p:cNvPicPr>
          <p:nvPr/>
        </p:nvPicPr>
        <p:blipFill>
          <a:blip r:embed="rId3" cstate="print"/>
          <a:srcRect l="78501" t="7463" r="3499" b="8955"/>
          <a:stretch>
            <a:fillRect/>
          </a:stretch>
        </p:blipFill>
        <p:spPr bwMode="auto">
          <a:xfrm>
            <a:off x="1" y="0"/>
            <a:ext cx="1928793" cy="6858000"/>
          </a:xfrm>
          <a:prstGeom prst="rect">
            <a:avLst/>
          </a:prstGeom>
          <a:noFill/>
        </p:spPr>
      </p:pic>
      <p:sp>
        <p:nvSpPr>
          <p:cNvPr id="8" name="Заголовок 1"/>
          <p:cNvSpPr>
            <a:spLocks noGrp="1"/>
          </p:cNvSpPr>
          <p:nvPr>
            <p:ph type="title"/>
          </p:nvPr>
        </p:nvSpPr>
        <p:spPr>
          <a:xfrm>
            <a:off x="2843808" y="349841"/>
            <a:ext cx="5186370" cy="1169228"/>
          </a:xfrm>
        </p:spPr>
        <p:txBody>
          <a:bodyPr>
            <a:noAutofit/>
          </a:bodyPr>
          <a:lstStyle/>
          <a:p>
            <a:pPr lvl="0" defTabSz="455022" fontAlgn="base">
              <a:spcAft>
                <a:spcPct val="0"/>
              </a:spcAft>
            </a:pPr>
            <a:r>
              <a:rPr lang="ru-RU" sz="1800" b="1" dirty="0" smtClean="0">
                <a:solidFill>
                  <a:srgbClr val="C00000"/>
                </a:solidFill>
                <a:latin typeface="Arial" pitchFamily="34" charset="0"/>
                <a:ea typeface="Calibri" panose="020F0502020204030204" pitchFamily="34" charset="0"/>
                <a:cs typeface="Arial" pitchFamily="34" charset="0"/>
              </a:rPr>
              <a:t>                  </a:t>
            </a:r>
            <a:br>
              <a:rPr lang="ru-RU" sz="1800" b="1" dirty="0" smtClean="0">
                <a:solidFill>
                  <a:srgbClr val="C00000"/>
                </a:solidFill>
                <a:latin typeface="Arial" pitchFamily="34" charset="0"/>
                <a:ea typeface="Calibri" panose="020F0502020204030204" pitchFamily="34" charset="0"/>
                <a:cs typeface="Arial" pitchFamily="34" charset="0"/>
              </a:rPr>
            </a:b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ГОРОДА ЧЕБОКСАРЫ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ВОЙНЕ</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smtClean="0">
                <a:solidFill>
                  <a:srgbClr val="C00000"/>
                </a:solidFill>
                <a:latin typeface="Arial" pitchFamily="34" charset="0"/>
                <a:ea typeface="Calibri" panose="020F0502020204030204" pitchFamily="34" charset="0"/>
                <a:cs typeface="Arial" pitchFamily="34" charset="0"/>
              </a:rPr>
              <a:t/>
            </a:r>
            <a:br>
              <a:rPr lang="ru-RU" sz="1800" b="1" dirty="0" smtClean="0">
                <a:solidFill>
                  <a:srgbClr val="C00000"/>
                </a:solidFill>
                <a:latin typeface="Arial" pitchFamily="34" charset="0"/>
                <a:ea typeface="Calibri" panose="020F0502020204030204" pitchFamily="34" charset="0"/>
                <a:cs typeface="Arial" pitchFamily="34" charset="0"/>
              </a:rPr>
            </a:br>
            <a:endParaRPr lang="ru-RU" sz="1800" b="1" dirty="0">
              <a:solidFill>
                <a:srgbClr val="C00000"/>
              </a:solidFill>
              <a:latin typeface="Arial" pitchFamily="34" charset="0"/>
              <a:cs typeface="Arial" pitchFamily="34" charset="0"/>
            </a:endParaRPr>
          </a:p>
        </p:txBody>
      </p:sp>
      <p:sp>
        <p:nvSpPr>
          <p:cNvPr id="19" name="CustomShape 2"/>
          <p:cNvSpPr/>
          <p:nvPr/>
        </p:nvSpPr>
        <p:spPr>
          <a:xfrm>
            <a:off x="1928794" y="-1972920"/>
            <a:ext cx="5667542" cy="367878"/>
          </a:xfrm>
          <a:prstGeom prst="rect">
            <a:avLst/>
          </a:prstGeom>
          <a:ln>
            <a:noFill/>
          </a:ln>
          <a:effectLst>
            <a:outerShdw blurRad="107950" dist="126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p:style>
        <p:txBody>
          <a:bodyPr wrap="square" lIns="90000" tIns="45000" rIns="90000" bIns="45000">
            <a:spAutoFit/>
          </a:bodyPr>
          <a:lstStyle/>
          <a:p>
            <a:pPr algn="just" eaLnBrk="1" fontAlgn="auto" hangingPunct="1">
              <a:spcBef>
                <a:spcPts val="0"/>
              </a:spcBef>
              <a:spcAft>
                <a:spcPts val="300"/>
              </a:spcAft>
              <a:defRPr/>
            </a:pPr>
            <a:endParaRPr lang="ru-RU" spc="-1" dirty="0"/>
          </a:p>
        </p:txBody>
      </p:sp>
      <p:sp>
        <p:nvSpPr>
          <p:cNvPr id="6" name="Прямоугольник 5"/>
          <p:cNvSpPr/>
          <p:nvPr/>
        </p:nvSpPr>
        <p:spPr>
          <a:xfrm>
            <a:off x="4762565" y="1843950"/>
            <a:ext cx="4104456" cy="3108543"/>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ru-RU" sz="2800" b="1" dirty="0" smtClean="0">
                <a:latin typeface="Times New Roman" panose="02020603050405020304" pitchFamily="18" charset="0"/>
                <a:cs typeface="Times New Roman" panose="02020603050405020304" pitchFamily="18" charset="0"/>
              </a:rPr>
              <a:t>Афанасьев </a:t>
            </a:r>
          </a:p>
          <a:p>
            <a:pPr algn="ctr"/>
            <a:r>
              <a:rPr lang="ru-RU" sz="2800" b="1" dirty="0" smtClean="0">
                <a:latin typeface="Times New Roman" panose="02020603050405020304" pitchFamily="18" charset="0"/>
                <a:cs typeface="Times New Roman" panose="02020603050405020304" pitchFamily="18" charset="0"/>
              </a:rPr>
              <a:t>Михаил Николаевич</a:t>
            </a:r>
          </a:p>
          <a:p>
            <a:pPr algn="just"/>
            <a:r>
              <a:rPr lang="ru-RU" sz="2000" dirty="0" smtClean="0">
                <a:latin typeface="Times New Roman" panose="02020603050405020304" pitchFamily="18" charset="0"/>
                <a:cs typeface="Times New Roman" panose="02020603050405020304" pitchFamily="18" charset="0"/>
              </a:rPr>
              <a:t>Совершил </a:t>
            </a:r>
            <a:r>
              <a:rPr lang="ru-RU" sz="2000" dirty="0">
                <a:latin typeface="Times New Roman" panose="02020603050405020304" pitchFamily="18" charset="0"/>
                <a:cs typeface="Times New Roman" panose="02020603050405020304" pitchFamily="18" charset="0"/>
              </a:rPr>
              <a:t>более 70 боевых вылетов. В конце февраля 1942 года </a:t>
            </a:r>
            <a:r>
              <a:rPr lang="ru-RU" sz="2000" dirty="0" smtClean="0">
                <a:latin typeface="Times New Roman" panose="02020603050405020304" pitchFamily="18" charset="0"/>
                <a:cs typeface="Times New Roman" panose="02020603050405020304" pitchFamily="18" charset="0"/>
              </a:rPr>
              <a:t>был </a:t>
            </a:r>
            <a:r>
              <a:rPr lang="ru-RU" sz="2000" dirty="0">
                <a:latin typeface="Times New Roman" panose="02020603050405020304" pitchFamily="18" charset="0"/>
                <a:cs typeface="Times New Roman" panose="02020603050405020304" pitchFamily="18" charset="0"/>
              </a:rPr>
              <a:t>сбит и приземлился в тылу противника, в ходе ожесточенного боя </a:t>
            </a:r>
            <a:r>
              <a:rPr lang="ru-RU" sz="2000" dirty="0" smtClean="0">
                <a:latin typeface="Times New Roman" panose="02020603050405020304" pitchFamily="18" charset="0"/>
                <a:cs typeface="Times New Roman" panose="02020603050405020304" pitchFamily="18" charset="0"/>
              </a:rPr>
              <a:t>и </a:t>
            </a:r>
            <a:r>
              <a:rPr lang="ru-RU" sz="2000" dirty="0">
                <a:latin typeface="Times New Roman" panose="02020603050405020304" pitchFamily="18" charset="0"/>
                <a:cs typeface="Times New Roman" panose="02020603050405020304" pitchFamily="18" charset="0"/>
              </a:rPr>
              <a:t>геройски погиб. Награжден орденами Красного знамени и </a:t>
            </a:r>
            <a:r>
              <a:rPr lang="ru-RU" sz="2000" dirty="0" smtClean="0">
                <a:latin typeface="Times New Roman" panose="02020603050405020304" pitchFamily="18" charset="0"/>
                <a:cs typeface="Times New Roman" panose="02020603050405020304" pitchFamily="18" charset="0"/>
              </a:rPr>
              <a:t>Ленина </a:t>
            </a:r>
            <a:endParaRPr lang="ru-RU" sz="2000" dirty="0">
              <a:latin typeface="Times New Roman" panose="02020603050405020304" pitchFamily="18" charset="0"/>
              <a:cs typeface="Times New Roman" panose="02020603050405020304" pitchFamily="18" charset="0"/>
            </a:endParaRPr>
          </a:p>
        </p:txBody>
      </p:sp>
      <p:pic>
        <p:nvPicPr>
          <p:cNvPr id="20" name="Picture 4" descr="https://www.myimperia.com/images/arhiv-mi/2015/3-4-85-86-2015/img2890-mi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772816"/>
            <a:ext cx="2520280" cy="3570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027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AED5E6C7-BCFF-48DE-AC5B-4B75C2CC7EF2}" type="slidenum">
              <a:rPr lang="ru-RU" smtClean="0">
                <a:solidFill>
                  <a:prstClr val="black">
                    <a:tint val="75000"/>
                  </a:prstClr>
                </a:solidFill>
              </a:rPr>
              <a:pPr/>
              <a:t>6</a:t>
            </a:fld>
            <a:endParaRPr lang="ru-RU">
              <a:solidFill>
                <a:prstClr val="black">
                  <a:tint val="75000"/>
                </a:prstClr>
              </a:solidFill>
            </a:endParaRPr>
          </a:p>
        </p:txBody>
      </p:sp>
      <p:sp>
        <p:nvSpPr>
          <p:cNvPr id="4" name="Прямоугольник 3"/>
          <p:cNvSpPr/>
          <p:nvPr/>
        </p:nvSpPr>
        <p:spPr>
          <a:xfrm>
            <a:off x="1928794" y="285728"/>
            <a:ext cx="571504"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e85eaeba42d.jpg"/>
          <p:cNvPicPr>
            <a:picLocks noChangeAspect="1" noChangeArrowheads="1"/>
          </p:cNvPicPr>
          <p:nvPr/>
        </p:nvPicPr>
        <p:blipFill>
          <a:blip r:embed="rId3" cstate="print"/>
          <a:srcRect l="78501" t="7463" r="3499" b="8955"/>
          <a:stretch>
            <a:fillRect/>
          </a:stretch>
        </p:blipFill>
        <p:spPr bwMode="auto">
          <a:xfrm>
            <a:off x="1" y="0"/>
            <a:ext cx="1928793" cy="6858000"/>
          </a:xfrm>
          <a:prstGeom prst="rect">
            <a:avLst/>
          </a:prstGeom>
          <a:noFill/>
        </p:spPr>
      </p:pic>
      <p:sp>
        <p:nvSpPr>
          <p:cNvPr id="8" name="Заголовок 1"/>
          <p:cNvSpPr>
            <a:spLocks noGrp="1"/>
          </p:cNvSpPr>
          <p:nvPr>
            <p:ph type="title"/>
          </p:nvPr>
        </p:nvSpPr>
        <p:spPr>
          <a:xfrm>
            <a:off x="2771800" y="0"/>
            <a:ext cx="5186370" cy="1124744"/>
          </a:xfrm>
        </p:spPr>
        <p:txBody>
          <a:bodyPr>
            <a:noAutofit/>
          </a:bodyPr>
          <a:lstStyle/>
          <a:p>
            <a:pPr lvl="0" defTabSz="455022" fontAlgn="base">
              <a:spcAft>
                <a:spcPct val="0"/>
              </a:spcAft>
            </a:pPr>
            <a:r>
              <a:rPr lang="ru-RU" sz="1800" b="1" dirty="0" smtClean="0">
                <a:solidFill>
                  <a:srgbClr val="C00000"/>
                </a:solidFill>
                <a:latin typeface="Arial" pitchFamily="34" charset="0"/>
                <a:ea typeface="Calibri" panose="020F0502020204030204" pitchFamily="34" charset="0"/>
                <a:cs typeface="Arial" pitchFamily="34" charset="0"/>
              </a:rPr>
              <a:t>                  </a:t>
            </a:r>
            <a:br>
              <a:rPr lang="ru-RU" sz="1800" b="1" dirty="0" smtClean="0">
                <a:solidFill>
                  <a:srgbClr val="C00000"/>
                </a:solidFill>
                <a:latin typeface="Arial" pitchFamily="34" charset="0"/>
                <a:ea typeface="Calibri" panose="020F0502020204030204" pitchFamily="34" charset="0"/>
                <a:cs typeface="Arial" pitchFamily="34" charset="0"/>
              </a:rPr>
            </a:b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ГОРОДА ЧЕБОКСАРЫ </a:t>
            </a:r>
            <a:b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a:t>
            </a:r>
            <a:r>
              <a:rPr lang="ru-RU"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ВОЙНЕ</a:t>
            </a:r>
            <a:endParaRPr lang="ru-RU" sz="1800" b="1"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19" name="CustomShape 2"/>
          <p:cNvSpPr/>
          <p:nvPr/>
        </p:nvSpPr>
        <p:spPr>
          <a:xfrm>
            <a:off x="1928794" y="-1972920"/>
            <a:ext cx="5667542" cy="367878"/>
          </a:xfrm>
          <a:prstGeom prst="rect">
            <a:avLst/>
          </a:prstGeom>
          <a:ln>
            <a:noFill/>
          </a:ln>
          <a:effectLst>
            <a:outerShdw blurRad="107950" dist="126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p:style>
        <p:txBody>
          <a:bodyPr wrap="square" lIns="90000" tIns="45000" rIns="90000" bIns="45000">
            <a:spAutoFit/>
          </a:bodyPr>
          <a:lstStyle/>
          <a:p>
            <a:pPr algn="just" eaLnBrk="1" fontAlgn="auto" hangingPunct="1">
              <a:spcBef>
                <a:spcPts val="0"/>
              </a:spcBef>
              <a:spcAft>
                <a:spcPts val="300"/>
              </a:spcAft>
              <a:defRPr/>
            </a:pPr>
            <a:endParaRPr lang="ru-RU" spc="-1" dirty="0"/>
          </a:p>
        </p:txBody>
      </p:sp>
      <p:sp>
        <p:nvSpPr>
          <p:cNvPr id="6" name="Прямоугольник 5"/>
          <p:cNvSpPr/>
          <p:nvPr/>
        </p:nvSpPr>
        <p:spPr>
          <a:xfrm>
            <a:off x="4572000" y="1196752"/>
            <a:ext cx="4392488" cy="2769989"/>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ru-RU" sz="2800" b="1" dirty="0" smtClean="0">
                <a:latin typeface="Times New Roman" panose="02020603050405020304" pitchFamily="18" charset="0"/>
                <a:cs typeface="Times New Roman" panose="02020603050405020304" pitchFamily="18" charset="0"/>
              </a:rPr>
              <a:t>Боголюбов </a:t>
            </a:r>
          </a:p>
          <a:p>
            <a:pPr algn="ctr"/>
            <a:r>
              <a:rPr lang="ru-RU" sz="2800" b="1" dirty="0" smtClean="0">
                <a:latin typeface="Times New Roman" panose="02020603050405020304" pitchFamily="18" charset="0"/>
                <a:cs typeface="Times New Roman" panose="02020603050405020304" pitchFamily="18" charset="0"/>
              </a:rPr>
              <a:t>Александр Николаевич</a:t>
            </a:r>
          </a:p>
          <a:p>
            <a:pPr algn="just"/>
            <a:r>
              <a:rPr lang="ru-RU" sz="2000" dirty="0" smtClean="0">
                <a:latin typeface="Times New Roman" panose="02020603050405020304" pitchFamily="18" charset="0"/>
                <a:cs typeface="Times New Roman" panose="02020603050405020304" pitchFamily="18" charset="0"/>
              </a:rPr>
              <a:t>Начальник штаба 43-й армии,1-й зам. начальника оперативного управления Генштаба, начальник штаба Северо-Западного,1-го Украинского,</a:t>
            </a:r>
          </a:p>
          <a:p>
            <a:pPr algn="just"/>
            <a:r>
              <a:rPr lang="ru-RU" sz="2000" dirty="0" smtClean="0">
                <a:latin typeface="Times New Roman" panose="02020603050405020304" pitchFamily="18" charset="0"/>
                <a:cs typeface="Times New Roman" panose="02020603050405020304" pitchFamily="18" charset="0"/>
              </a:rPr>
              <a:t>2-го Белорусского фронтов</a:t>
            </a:r>
            <a:endParaRPr lang="ru-RU" sz="2000" dirty="0">
              <a:latin typeface="Times New Roman" panose="02020603050405020304" pitchFamily="18" charset="0"/>
              <a:cs typeface="Times New Roman" panose="02020603050405020304" pitchFamily="18" charset="0"/>
            </a:endParaRPr>
          </a:p>
          <a:p>
            <a:pPr algn="just"/>
            <a:endParaRPr lang="ru-RU" b="1" dirty="0"/>
          </a:p>
        </p:txBody>
      </p:sp>
      <p:pic>
        <p:nvPicPr>
          <p:cNvPr id="9" name="Объект 8"/>
          <p:cNvPicPr/>
          <p:nvPr/>
        </p:nvPicPr>
        <p:blipFill>
          <a:blip r:embed="rId4"/>
          <a:stretch/>
        </p:blipFill>
        <p:spPr>
          <a:xfrm>
            <a:off x="2240576" y="1244568"/>
            <a:ext cx="2071703" cy="2664296"/>
          </a:xfrm>
          <a:prstGeom prst="rect">
            <a:avLst/>
          </a:prstGeom>
          <a:ln>
            <a:noFill/>
          </a:ln>
          <a:effectLst>
            <a:outerShdw blurRad="292100" dist="139498" dir="2700000" algn="tl" rotWithShape="0">
              <a:srgbClr val="333333">
                <a:alpha val="65000"/>
              </a:srgbClr>
            </a:outerShdw>
          </a:effectLst>
        </p:spPr>
      </p:pic>
      <p:pic>
        <p:nvPicPr>
          <p:cNvPr id="10" name="Рисунок 1"/>
          <p:cNvPicPr/>
          <p:nvPr/>
        </p:nvPicPr>
        <p:blipFill>
          <a:blip r:embed="rId5"/>
          <a:stretch/>
        </p:blipFill>
        <p:spPr>
          <a:xfrm>
            <a:off x="2297103" y="4189805"/>
            <a:ext cx="4392487" cy="2644403"/>
          </a:xfrm>
          <a:prstGeom prst="rect">
            <a:avLst/>
          </a:prstGeom>
          <a:ln>
            <a:noFill/>
          </a:ln>
          <a:effectLst>
            <a:outerShdw blurRad="292100" dist="139498" dir="2700000" algn="tl" rotWithShape="0">
              <a:srgbClr val="333333">
                <a:alpha val="65000"/>
              </a:srgbClr>
            </a:outerShdw>
          </a:effectLst>
        </p:spPr>
      </p:pic>
    </p:spTree>
    <p:extLst>
      <p:ext uri="{BB962C8B-B14F-4D97-AF65-F5344CB8AC3E}">
        <p14:creationId xmlns:p14="http://schemas.microsoft.com/office/powerpoint/2010/main" val="4134192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11338" y="305300"/>
            <a:ext cx="6153150" cy="73660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endParaRPr lang="ru-RU" sz="2400" b="1" dirty="0">
              <a:solidFill>
                <a:prstClr val="black"/>
              </a:solidFill>
              <a:effectLst>
                <a:outerShdw blurRad="38100" dist="38100" dir="2700000" algn="tl">
                  <a:srgbClr val="000000">
                    <a:alpha val="43137"/>
                  </a:srgbClr>
                </a:outerShdw>
              </a:effectLst>
              <a:latin typeface="Arial Cyr" panose="020B0604020202020204" pitchFamily="34" charset="0"/>
              <a:ea typeface="Calibri" panose="020F0502020204030204" pitchFamily="34" charset="0"/>
              <a:cs typeface="Arial Cyr" panose="020B0604020202020204" pitchFamily="34" charset="0"/>
            </a:endParaRPr>
          </a:p>
        </p:txBody>
      </p:sp>
      <p:sp>
        <p:nvSpPr>
          <p:cNvPr id="2" name="Прямоугольник 1"/>
          <p:cNvSpPr/>
          <p:nvPr/>
        </p:nvSpPr>
        <p:spPr>
          <a:xfrm>
            <a:off x="2294243" y="518464"/>
            <a:ext cx="6641712" cy="1200329"/>
          </a:xfrm>
          <a:prstGeom prst="rect">
            <a:avLst/>
          </a:prstGeom>
        </p:spPr>
        <p:txBody>
          <a:bodyPr wrap="square">
            <a:spAutoFit/>
          </a:bodyPr>
          <a:lstStyle/>
          <a:p>
            <a:pPr algn="ctr"/>
            <a:r>
              <a:rPr lang="ru-RU" sz="2400" b="1" dirty="0">
                <a:solidFill>
                  <a:srgbClr val="C00000"/>
                </a:solidFill>
                <a:effectLst>
                  <a:outerShdw blurRad="38100" dist="38100" dir="2700000" algn="tl">
                    <a:srgbClr val="000000">
                      <a:alpha val="43137"/>
                    </a:srgbClr>
                  </a:outerShdw>
                </a:effectLst>
                <a:latin typeface="Arial" pitchFamily="34" charset="0"/>
                <a:cs typeface="Arial" pitchFamily="34" charset="0"/>
              </a:rPr>
              <a:t>УРОЖЕНЦЫ </a:t>
            </a:r>
            <a:br>
              <a:rPr lang="ru-RU" sz="24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2400" b="1" dirty="0">
                <a:solidFill>
                  <a:srgbClr val="C00000"/>
                </a:solidFill>
                <a:effectLst>
                  <a:outerShdw blurRad="38100" dist="38100" dir="2700000" algn="tl">
                    <a:srgbClr val="000000">
                      <a:alpha val="43137"/>
                    </a:srgbClr>
                  </a:outerShdw>
                </a:effectLst>
                <a:latin typeface="Arial" pitchFamily="34" charset="0"/>
                <a:cs typeface="Arial" pitchFamily="34" charset="0"/>
              </a:rPr>
              <a:t>ГОРОДА ЧЕБОКСАРЫ </a:t>
            </a:r>
            <a:br>
              <a:rPr lang="ru-RU" sz="24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ru-RU" sz="2400" b="1" dirty="0">
                <a:solidFill>
                  <a:srgbClr val="C00000"/>
                </a:solidFill>
                <a:effectLst>
                  <a:outerShdw blurRad="38100" dist="38100" dir="2700000" algn="tl">
                    <a:srgbClr val="000000">
                      <a:alpha val="43137"/>
                    </a:srgbClr>
                  </a:outerShdw>
                </a:effectLst>
                <a:latin typeface="Arial" pitchFamily="34" charset="0"/>
                <a:cs typeface="Arial" pitchFamily="34" charset="0"/>
              </a:rPr>
              <a:t>В ВЕЛИКОЙ ОТЕЧЕСТВЕННОЙ ВОЙНЕ</a:t>
            </a:r>
            <a:endParaRPr lang="ru-RU" sz="2400" b="1" dirty="0">
              <a:solidFill>
                <a:srgbClr val="C00000"/>
              </a:solidFill>
              <a:latin typeface="Times New Roman" panose="02020603050405020304" pitchFamily="18" charset="0"/>
              <a:cs typeface="Times New Roman" panose="02020603050405020304" pitchFamily="18" charset="0"/>
            </a:endParaRPr>
          </a:p>
        </p:txBody>
      </p:sp>
      <p:pic>
        <p:nvPicPr>
          <p:cNvPr id="7" name="Рисунок 6"/>
          <p:cNvPicPr/>
          <p:nvPr/>
        </p:nvPicPr>
        <p:blipFill>
          <a:blip r:embed="rId3" cstate="print"/>
          <a:stretch/>
        </p:blipFill>
        <p:spPr>
          <a:xfrm>
            <a:off x="142844" y="0"/>
            <a:ext cx="2357422" cy="1285860"/>
          </a:xfrm>
          <a:prstGeom prst="rect">
            <a:avLst/>
          </a:prstGeom>
          <a:ln>
            <a:noFill/>
          </a:ln>
        </p:spPr>
      </p:pic>
      <p:pic>
        <p:nvPicPr>
          <p:cNvPr id="9" name="Picture 4" descr="e85eaeba42d.jpg"/>
          <p:cNvPicPr>
            <a:picLocks noChangeAspect="1" noChangeArrowheads="1"/>
          </p:cNvPicPr>
          <p:nvPr/>
        </p:nvPicPr>
        <p:blipFill>
          <a:blip r:embed="rId4" cstate="print"/>
          <a:srcRect l="78501" t="7463" r="3499" b="8955"/>
          <a:stretch>
            <a:fillRect/>
          </a:stretch>
        </p:blipFill>
        <p:spPr bwMode="auto">
          <a:xfrm>
            <a:off x="1" y="0"/>
            <a:ext cx="1928794" cy="6858000"/>
          </a:xfrm>
          <a:prstGeom prst="rect">
            <a:avLst/>
          </a:prstGeom>
          <a:noFill/>
        </p:spPr>
      </p:pic>
      <p:sp>
        <p:nvSpPr>
          <p:cNvPr id="11" name="Прямоугольник 10"/>
          <p:cNvSpPr/>
          <p:nvPr/>
        </p:nvSpPr>
        <p:spPr>
          <a:xfrm>
            <a:off x="2267744" y="2151727"/>
            <a:ext cx="6429420" cy="2554545"/>
          </a:xfrm>
          <a:prstGeom prst="rect">
            <a:avLst/>
          </a:prstGeom>
        </p:spPr>
        <p:txBody>
          <a:bodyPr wrap="square">
            <a:spAutoFit/>
          </a:bodyPr>
          <a:lstStyle/>
          <a:p>
            <a:pPr algn="just"/>
            <a:r>
              <a:rPr lang="en-US" sz="3200" i="1" dirty="0">
                <a:latin typeface="Times New Roman" panose="02020603050405020304" pitchFamily="18" charset="0"/>
                <a:cs typeface="Times New Roman" panose="02020603050405020304" pitchFamily="18" charset="0"/>
              </a:rPr>
              <a:t>-</a:t>
            </a:r>
            <a:r>
              <a:rPr lang="en-US" sz="3200" i="1" dirty="0" err="1">
                <a:latin typeface="Times New Roman" panose="02020603050405020304" pitchFamily="18" charset="0"/>
                <a:cs typeface="Times New Roman" panose="02020603050405020304" pitchFamily="18" charset="0"/>
              </a:rPr>
              <a:t>Знаете</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ли</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вы</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какие</a:t>
            </a:r>
            <a:r>
              <a:rPr lang="en-US" sz="3200" i="1" dirty="0">
                <a:latin typeface="Times New Roman" panose="02020603050405020304" pitchFamily="18" charset="0"/>
                <a:cs typeface="Times New Roman" panose="02020603050405020304" pitchFamily="18" charset="0"/>
              </a:rPr>
              <a:t> </a:t>
            </a:r>
            <a:r>
              <a:rPr lang="ru-RU" sz="3200" i="1" dirty="0">
                <a:latin typeface="Times New Roman" panose="02020603050405020304" pitchFamily="18" charset="0"/>
                <a:cs typeface="Times New Roman" panose="02020603050405020304" pitchFamily="18" charset="0"/>
              </a:rPr>
              <a:t>образцы военной техники, обелиски и мемориалы погибшим солдатам, памятники и бюсты </a:t>
            </a:r>
            <a:r>
              <a:rPr lang="ru-RU" sz="3200" i="1" dirty="0" smtClean="0">
                <a:latin typeface="Times New Roman" panose="02020603050405020304" pitchFamily="18" charset="0"/>
                <a:cs typeface="Times New Roman" panose="02020603050405020304" pitchFamily="18" charset="0"/>
              </a:rPr>
              <a:t>героям </a:t>
            </a:r>
            <a:r>
              <a:rPr lang="en-US" sz="3200" i="1" dirty="0" err="1" smtClean="0">
                <a:latin typeface="Times New Roman" panose="02020603050405020304" pitchFamily="18" charset="0"/>
                <a:cs typeface="Times New Roman" panose="02020603050405020304" pitchFamily="18" charset="0"/>
              </a:rPr>
              <a:t>установлены</a:t>
            </a:r>
            <a:r>
              <a:rPr lang="en-US" sz="3200" i="1" dirty="0" smtClean="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в </a:t>
            </a:r>
            <a:r>
              <a:rPr lang="en-US" sz="3200" i="1" dirty="0" err="1">
                <a:latin typeface="Times New Roman" panose="02020603050405020304" pitchFamily="18" charset="0"/>
                <a:cs typeface="Times New Roman" panose="02020603050405020304" pitchFamily="18" charset="0"/>
              </a:rPr>
              <a:t>нашем</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городе</a:t>
            </a:r>
            <a:r>
              <a:rPr lang="en-US" sz="3200" i="1" dirty="0">
                <a:latin typeface="Times New Roman" panose="02020603050405020304" pitchFamily="18" charset="0"/>
                <a:cs typeface="Times New Roman" panose="02020603050405020304" pitchFamily="18" charset="0"/>
              </a:rPr>
              <a:t>? </a:t>
            </a:r>
            <a:endParaRPr lang="ru-RU" sz="3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9224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63888" y="2996952"/>
            <a:ext cx="576064" cy="369332"/>
          </a:xfrm>
          <a:prstGeom prst="rect">
            <a:avLst/>
          </a:prstGeom>
          <a:noFill/>
        </p:spPr>
        <p:txBody>
          <a:bodyPr wrap="square" rtlCol="0">
            <a:spAutoFit/>
          </a:bodyPr>
          <a:lstStyle/>
          <a:p>
            <a:r>
              <a:rPr lang="ru-RU" dirty="0" smtClean="0">
                <a:solidFill>
                  <a:srgbClr val="FF0000"/>
                </a:solidFill>
              </a:rPr>
              <a:t> </a:t>
            </a:r>
            <a:endParaRPr lang="ru-RU" dirty="0">
              <a:solidFill>
                <a:srgbClr val="FF0000"/>
              </a:solidFill>
            </a:endParaRPr>
          </a:p>
        </p:txBody>
      </p:sp>
      <p:pic>
        <p:nvPicPr>
          <p:cNvPr id="10" name="Рисунок 9"/>
          <p:cNvPicPr/>
          <p:nvPr/>
        </p:nvPicPr>
        <p:blipFill>
          <a:blip r:embed="rId3" cstate="print"/>
          <a:stretch/>
        </p:blipFill>
        <p:spPr>
          <a:xfrm>
            <a:off x="142844" y="0"/>
            <a:ext cx="2357422" cy="1285860"/>
          </a:xfrm>
          <a:prstGeom prst="rect">
            <a:avLst/>
          </a:prstGeom>
          <a:ln>
            <a:noFill/>
          </a:ln>
        </p:spPr>
      </p:pic>
      <p:pic>
        <p:nvPicPr>
          <p:cNvPr id="13" name="Picture 4" descr="e85eaeba42d.jpg"/>
          <p:cNvPicPr>
            <a:picLocks noChangeAspect="1" noChangeArrowheads="1"/>
          </p:cNvPicPr>
          <p:nvPr/>
        </p:nvPicPr>
        <p:blipFill>
          <a:blip r:embed="rId4" cstate="print"/>
          <a:srcRect l="78501" t="7463" r="3499" b="8955"/>
          <a:stretch>
            <a:fillRect/>
          </a:stretch>
        </p:blipFill>
        <p:spPr bwMode="auto">
          <a:xfrm>
            <a:off x="1" y="0"/>
            <a:ext cx="1928794" cy="6858000"/>
          </a:xfrm>
          <a:prstGeom prst="rect">
            <a:avLst/>
          </a:prstGeom>
          <a:noFill/>
        </p:spPr>
      </p:pic>
      <p:pic>
        <p:nvPicPr>
          <p:cNvPr id="2050" name="Picture 2" descr="В Чебоксарах открыли памятник Герою СССР Алексею Логинову - ИА REGN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1170" y="4293096"/>
            <a:ext cx="3681500" cy="2448198"/>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stretch>
            <a:fillRect/>
          </a:stretch>
        </p:blipFill>
        <p:spPr>
          <a:xfrm>
            <a:off x="2011171" y="1089526"/>
            <a:ext cx="2632838" cy="3071644"/>
          </a:xfrm>
          <a:prstGeom prst="rect">
            <a:avLst/>
          </a:prstGeom>
        </p:spPr>
      </p:pic>
      <p:sp>
        <p:nvSpPr>
          <p:cNvPr id="3" name="Прямоугольник 2"/>
          <p:cNvSpPr/>
          <p:nvPr/>
        </p:nvSpPr>
        <p:spPr>
          <a:xfrm>
            <a:off x="5775045" y="5496687"/>
            <a:ext cx="3189443" cy="1200329"/>
          </a:xfrm>
          <a:prstGeom prst="rect">
            <a:avLst/>
          </a:prstGeom>
        </p:spPr>
        <p:txBody>
          <a:bodyPr wrap="square">
            <a:spAutoFit/>
          </a:bodyPr>
          <a:lstStyle/>
          <a:p>
            <a:r>
              <a:rPr lang="ru-RU" i="1" dirty="0" smtClean="0">
                <a:latin typeface="Times New Roman" panose="02020603050405020304" pitchFamily="18" charset="0"/>
                <a:cs typeface="Times New Roman" panose="02020603050405020304" pitchFamily="18" charset="0"/>
              </a:rPr>
              <a:t>Памятник </a:t>
            </a:r>
            <a:r>
              <a:rPr lang="ru-RU" i="1" dirty="0">
                <a:latin typeface="Times New Roman" panose="02020603050405020304" pitchFamily="18" charset="0"/>
                <a:cs typeface="Times New Roman" panose="02020603050405020304" pitchFamily="18" charset="0"/>
              </a:rPr>
              <a:t>Алексею Логинову, открытый 8 мая 2019 года в Чебоксарах около здания МВД по Чувашской Республике. </a:t>
            </a:r>
          </a:p>
        </p:txBody>
      </p:sp>
      <p:sp>
        <p:nvSpPr>
          <p:cNvPr id="5" name="Прямоугольник 4"/>
          <p:cNvSpPr/>
          <p:nvPr/>
        </p:nvSpPr>
        <p:spPr>
          <a:xfrm>
            <a:off x="4922427" y="1182231"/>
            <a:ext cx="4042061" cy="2923877"/>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n-US" sz="2800" b="1" dirty="0" err="1" smtClean="0">
                <a:latin typeface="Times New Roman" panose="02020603050405020304" pitchFamily="18" charset="0"/>
                <a:cs typeface="Times New Roman" panose="02020603050405020304" pitchFamily="18" charset="0"/>
              </a:rPr>
              <a:t>Логинов</a:t>
            </a:r>
            <a:r>
              <a:rPr lang="ru-RU" sz="2800" b="1" dirty="0" smtClean="0">
                <a:latin typeface="Times New Roman" panose="02020603050405020304" pitchFamily="18" charset="0"/>
                <a:cs typeface="Times New Roman" panose="02020603050405020304" pitchFamily="18" charset="0"/>
              </a:rPr>
              <a:t> </a:t>
            </a:r>
          </a:p>
          <a:p>
            <a:pPr algn="ctr"/>
            <a:r>
              <a:rPr lang="en-US" sz="2800" b="1" dirty="0" err="1" smtClean="0">
                <a:latin typeface="Times New Roman" panose="02020603050405020304" pitchFamily="18" charset="0"/>
                <a:cs typeface="Times New Roman" panose="02020603050405020304" pitchFamily="18" charset="0"/>
              </a:rPr>
              <a:t>Алексей</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Романович</a:t>
            </a:r>
            <a:endParaRPr lang="ru-RU" sz="2800" b="1" dirty="0" smtClean="0">
              <a:latin typeface="Times New Roman" panose="02020603050405020304" pitchFamily="18" charset="0"/>
              <a:cs typeface="Times New Roman" panose="02020603050405020304" pitchFamily="18" charset="0"/>
            </a:endParaRPr>
          </a:p>
          <a:p>
            <a:pPr algn="just"/>
            <a:r>
              <a:rPr lang="ru-RU" sz="2000" b="1" dirty="0" smtClean="0">
                <a:latin typeface="Times New Roman" panose="02020603050405020304" pitchFamily="18" charset="0"/>
                <a:cs typeface="Times New Roman" panose="02020603050405020304" pitchFamily="18" charset="0"/>
              </a:rPr>
              <a:t>Лейтенант, ворвался на станцию Репки и </a:t>
            </a:r>
            <a:r>
              <a:rPr lang="en-US" sz="2000" b="1"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освободил ее от сил противника. Лично уничтожил 15 вражеских солдат и офицеров. Форсировал Днепр </a:t>
            </a:r>
          </a:p>
          <a:p>
            <a:r>
              <a:rPr lang="ru-RU" sz="2800" dirty="0" smtClean="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2502288" y="101380"/>
            <a:ext cx="6641712" cy="923330"/>
          </a:xfrm>
          <a:prstGeom prst="rect">
            <a:avLst/>
          </a:prstGeom>
        </p:spPr>
        <p:txBody>
          <a:bodyPr wrap="square">
            <a:spAutoFit/>
          </a:bodyPr>
          <a:lstStyle/>
          <a:p>
            <a:pPr algn="ctr"/>
            <a: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УРОЖЕНЦЫ </a:t>
            </a:r>
            <a:b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ГОРОДА ЧЕБОКСАРЫ </a:t>
            </a:r>
            <a:b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ВЕЛИКОЙ ОТЕЧЕСТВЕННОЙ ВОЙНЕ</a:t>
            </a:r>
            <a:endParaRPr lang="ru-RU"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8196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63888" y="2996952"/>
            <a:ext cx="576064" cy="369332"/>
          </a:xfrm>
          <a:prstGeom prst="rect">
            <a:avLst/>
          </a:prstGeom>
          <a:noFill/>
        </p:spPr>
        <p:txBody>
          <a:bodyPr wrap="square" rtlCol="0">
            <a:spAutoFit/>
          </a:bodyPr>
          <a:lstStyle/>
          <a:p>
            <a:r>
              <a:rPr lang="ru-RU" dirty="0" smtClean="0">
                <a:solidFill>
                  <a:srgbClr val="FF0000"/>
                </a:solidFill>
              </a:rPr>
              <a:t> </a:t>
            </a:r>
            <a:endParaRPr lang="ru-RU" dirty="0">
              <a:solidFill>
                <a:srgbClr val="FF0000"/>
              </a:solidFill>
            </a:endParaRPr>
          </a:p>
        </p:txBody>
      </p:sp>
      <p:pic>
        <p:nvPicPr>
          <p:cNvPr id="10" name="Рисунок 9"/>
          <p:cNvPicPr/>
          <p:nvPr/>
        </p:nvPicPr>
        <p:blipFill>
          <a:blip r:embed="rId3" cstate="print"/>
          <a:stretch/>
        </p:blipFill>
        <p:spPr>
          <a:xfrm>
            <a:off x="142844" y="0"/>
            <a:ext cx="2357422" cy="1285860"/>
          </a:xfrm>
          <a:prstGeom prst="rect">
            <a:avLst/>
          </a:prstGeom>
          <a:ln>
            <a:noFill/>
          </a:ln>
        </p:spPr>
      </p:pic>
      <p:pic>
        <p:nvPicPr>
          <p:cNvPr id="13" name="Picture 4" descr="e85eaeba42d.jpg"/>
          <p:cNvPicPr>
            <a:picLocks noChangeAspect="1" noChangeArrowheads="1"/>
          </p:cNvPicPr>
          <p:nvPr/>
        </p:nvPicPr>
        <p:blipFill>
          <a:blip r:embed="rId4" cstate="print"/>
          <a:srcRect l="78501" t="7463" r="3499" b="8955"/>
          <a:stretch>
            <a:fillRect/>
          </a:stretch>
        </p:blipFill>
        <p:spPr bwMode="auto">
          <a:xfrm>
            <a:off x="1" y="0"/>
            <a:ext cx="1928794" cy="6858000"/>
          </a:xfrm>
          <a:prstGeom prst="rect">
            <a:avLst/>
          </a:prstGeom>
          <a:noFill/>
        </p:spPr>
      </p:pic>
      <p:sp>
        <p:nvSpPr>
          <p:cNvPr id="5" name="Прямоугольник 4"/>
          <p:cNvSpPr/>
          <p:nvPr/>
        </p:nvSpPr>
        <p:spPr>
          <a:xfrm>
            <a:off x="2111217" y="1796531"/>
            <a:ext cx="3677215" cy="3416320"/>
          </a:xfrm>
          <a:prstGeom prst="rect">
            <a:avLst/>
          </a:prstGeom>
          <a:ln/>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ru-RU" sz="3200" b="1" dirty="0" smtClean="0">
                <a:latin typeface="Times New Roman" panose="02020603050405020304" pitchFamily="18" charset="0"/>
                <a:cs typeface="Times New Roman" panose="02020603050405020304" pitchFamily="18" charset="0"/>
              </a:rPr>
              <a:t>Сапожников Михаил Александрович</a:t>
            </a:r>
          </a:p>
          <a:p>
            <a:pPr algn="just"/>
            <a:r>
              <a:rPr lang="ru-RU" sz="2400" dirty="0" smtClean="0">
                <a:latin typeface="Times New Roman" panose="02020603050405020304" pitchFamily="18" charset="0"/>
                <a:cs typeface="Times New Roman" panose="02020603050405020304" pitchFamily="18" charset="0"/>
              </a:rPr>
              <a:t>Совершил </a:t>
            </a:r>
            <a:r>
              <a:rPr lang="ru-RU" sz="2400" dirty="0">
                <a:latin typeface="Times New Roman" panose="02020603050405020304" pitchFamily="18" charset="0"/>
                <a:cs typeface="Times New Roman" panose="02020603050405020304" pitchFamily="18" charset="0"/>
              </a:rPr>
              <a:t>136 боевых вылетов и уничтожил большое количество живой силы и техники </a:t>
            </a:r>
            <a:r>
              <a:rPr lang="ru-RU" sz="2400" dirty="0" smtClean="0">
                <a:latin typeface="Times New Roman" panose="02020603050405020304" pitchFamily="18" charset="0"/>
                <a:cs typeface="Times New Roman" panose="02020603050405020304" pitchFamily="18" charset="0"/>
              </a:rPr>
              <a:t>врага </a:t>
            </a:r>
            <a:endParaRPr lang="ru-RU" sz="2400" dirty="0">
              <a:latin typeface="Times New Roman" panose="02020603050405020304" pitchFamily="18" charset="0"/>
              <a:cs typeface="Times New Roman" panose="02020603050405020304" pitchFamily="18" charset="0"/>
            </a:endParaRPr>
          </a:p>
        </p:txBody>
      </p:sp>
      <p:pic>
        <p:nvPicPr>
          <p:cNvPr id="4098" name="Picture 2" descr="Михаил Александрович Сапожников.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0982" y="1700808"/>
            <a:ext cx="2845483" cy="3751319"/>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2345016" y="432375"/>
            <a:ext cx="6641712" cy="923330"/>
          </a:xfrm>
          <a:prstGeom prst="rect">
            <a:avLst/>
          </a:prstGeom>
        </p:spPr>
        <p:txBody>
          <a:bodyPr wrap="square">
            <a:spAutoFit/>
          </a:bodyPr>
          <a:lstStyle/>
          <a:p>
            <a:pPr algn="ctr"/>
            <a: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УРОЖЕНЦЫ </a:t>
            </a:r>
            <a:b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ГОРОДА ЧЕБОКСАРЫ </a:t>
            </a:r>
            <a:b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ВЕЛИКОЙ ОТЕЧЕСТВЕННОЙ ВОЙНЕ</a:t>
            </a:r>
            <a:endParaRPr lang="ru-RU"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4485660"/>
      </p:ext>
    </p:extLst>
  </p:cSld>
  <p:clrMapOvr>
    <a:masterClrMapping/>
  </p:clrMapOvr>
</p:sld>
</file>

<file path=ppt/theme/theme1.xml><?xml version="1.0" encoding="utf-8"?>
<a:theme xmlns:a="http://schemas.openxmlformats.org/drawingml/2006/main" name="20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1367</TotalTime>
  <Words>1598</Words>
  <Application>Microsoft Office PowerPoint</Application>
  <PresentationFormat>Экран (4:3)</PresentationFormat>
  <Paragraphs>152</Paragraphs>
  <Slides>15</Slides>
  <Notes>15</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20_Тема Office</vt:lpstr>
      <vt:lpstr>Презентация PowerPoint</vt:lpstr>
      <vt:lpstr>Презентация PowerPoint</vt:lpstr>
      <vt:lpstr>Презентация PowerPoint</vt:lpstr>
      <vt:lpstr>Презентация PowerPoint</vt:lpstr>
      <vt:lpstr>                   УРОЖЕНЦЫ  ГОРОДА ЧЕБОКСАРЫ  В ВЕЛИКОЙ ОТЕЧЕСТВЕННОЙ ВОЙНЕ  </vt:lpstr>
      <vt:lpstr>                   УРОЖЕНЦЫ  ГОРОДА ЧЕБОКСАРЫ  В ВЕЛИКОЙ ОТЕЧЕСТВЕННОЙ ВОЙНЕ</vt:lpstr>
      <vt:lpstr>Презентация PowerPoint</vt:lpstr>
      <vt:lpstr>Презентация PowerPoint</vt:lpstr>
      <vt:lpstr>Презентация PowerPoint</vt:lpstr>
      <vt:lpstr>                   УРОЖЕНЦЫ  ГОРОДА ЧЕБОКСАРЫ  В ВЕЛИКОЙ ОТЕЧЕСТВЕННОЙ ВОЙНЕ  </vt:lpstr>
      <vt:lpstr>        УРОЖЕНЦЫ  ГОРОДА ЧЕБОКСАРЫ  В ВЕЛИКОЙ ОТЕЧЕСТВЕННОЙ ВОЙНЕ  </vt:lpstr>
      <vt:lpstr>        УРОЖЕНЦЫ  ГОРОДА ЧЕБОКСАРЫ  В ВЕЛИКОЙ ОТЕЧЕСТВЕННОЙ ВОЙНЕ  </vt:lpstr>
      <vt:lpstr>        УРОЖЕНЦЫ  ГОРОДА ЧЕБОКСАРЫ  В ВЕЛИКОЙ ОТЕЧЕСТВЕННОЙ ВОЙНЕ  </vt:lpstr>
      <vt:lpstr>        УРОЖЕНЦЫ  ГОРОДА ЧЕБОКСАРЫ  В ВЕЛИКОЙ ОТЕЧЕСТВЕННОЙ ВОЙНЕ  </vt:lpstr>
      <vt:lpstr>        УРОЖЕНЦЫ  ГОРОДА ЧЕБОКСАРЫ  В ВЕЛИКОЙ ОТЕЧЕСТВЕННОЙ ВОЙНЕ  </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 организации отдыха, оздоровления и занятости детей в летний период 2018 года</dc:title>
  <dc:creator>admin</dc:creator>
  <cp:lastModifiedBy>Ирина</cp:lastModifiedBy>
  <cp:revision>169</cp:revision>
  <dcterms:created xsi:type="dcterms:W3CDTF">2018-06-26T13:36:17Z</dcterms:created>
  <dcterms:modified xsi:type="dcterms:W3CDTF">2020-05-05T13:26:07Z</dcterms:modified>
</cp:coreProperties>
</file>